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5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1" Type="http://schemas.openxmlformats.org/officeDocument/2006/relationships/hyperlink" Target="http://www.alomaliye.com/2003/06/10/is-kanunu-4857-sayili-kanun/" TargetMode="External"/></Relationships>
</file>

<file path=ppt/diagrams/_rels/data4.xml.rels><?xml version="1.0" encoding="UTF-8" standalone="yes"?>
<Relationships xmlns="http://schemas.openxmlformats.org/package/2006/relationships"><Relationship Id="rId1" Type="http://schemas.openxmlformats.org/officeDocument/2006/relationships/hyperlink" Target="EKLER/S&#304;GORTALILARIN%20YILLIK%20&#304;Z&#304;N%20HAKLARI%20.doc"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alomaliye.com/2003/06/10/is-kanunu-4857-sayili-kanun/" TargetMode="External"/></Relationships>
</file>

<file path=ppt/diagrams/_rels/drawing4.xml.rels><?xml version="1.0" encoding="UTF-8" standalone="yes"?>
<Relationships xmlns="http://schemas.openxmlformats.org/package/2006/relationships"><Relationship Id="rId1" Type="http://schemas.openxmlformats.org/officeDocument/2006/relationships/hyperlink" Target="EKLER/S&#304;GORTALILARIN%20YILLIK%20&#304;Z&#304;N%20HAKLARI%20.doc"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8E6E9-8AE4-454A-94D7-5B42CA0CBF9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5F68350C-1200-4B46-B640-F574FBEDA9DB}">
      <dgm:prSet/>
      <dgm:spPr/>
      <dgm:t>
        <a:bodyPr/>
        <a:lstStyle/>
        <a:p>
          <a:pPr rtl="0"/>
          <a:r>
            <a:rPr lang="tr-TR" b="1" smtClean="0"/>
            <a:t>İşçi Özlük Dosyası</a:t>
          </a:r>
          <a:endParaRPr lang="tr-TR"/>
        </a:p>
      </dgm:t>
    </dgm:pt>
    <dgm:pt modelId="{C67DC8CE-EFBB-469A-8142-4743BC68ECE2}" type="parTrans" cxnId="{A507F1A2-1FAC-4158-BB58-2996DEB1A437}">
      <dgm:prSet/>
      <dgm:spPr/>
      <dgm:t>
        <a:bodyPr/>
        <a:lstStyle/>
        <a:p>
          <a:endParaRPr lang="tr-TR"/>
        </a:p>
      </dgm:t>
    </dgm:pt>
    <dgm:pt modelId="{CAF40602-5663-4C71-9F03-54881BE979C8}" type="sibTrans" cxnId="{A507F1A2-1FAC-4158-BB58-2996DEB1A437}">
      <dgm:prSet/>
      <dgm:spPr/>
      <dgm:t>
        <a:bodyPr/>
        <a:lstStyle/>
        <a:p>
          <a:endParaRPr lang="tr-TR"/>
        </a:p>
      </dgm:t>
    </dgm:pt>
    <dgm:pt modelId="{A55B93D6-C589-43C0-8F06-FC8B047DFF3C}">
      <dgm:prSet/>
      <dgm:spPr/>
      <dgm:t>
        <a:bodyPr/>
        <a:lstStyle/>
        <a:p>
          <a:pPr rtl="0"/>
          <a:r>
            <a:rPr lang="tr-TR" b="1" dirty="0" smtClean="0">
              <a:hlinkClick xmlns:r="http://schemas.openxmlformats.org/officeDocument/2006/relationships" r:id="rId1"/>
            </a:rPr>
            <a:t>4857 sayılı İş Kanunu</a:t>
          </a:r>
          <a:r>
            <a:rPr lang="tr-TR" b="1" dirty="0" smtClean="0"/>
            <a:t> </a:t>
          </a:r>
          <a:r>
            <a:rPr lang="tr-TR" dirty="0" smtClean="0"/>
            <a:t>Madde 75 - İşveren çalıştırdığı her işçi için bir özlük dosyası düzenler. İşveren bu dosyada, işçinin kimlik bilgilerinin yanında, bu Kanun ve diğer kanunlar uyarınca düzenlemek zorunda olduğu her türlü belge ve kayıtları saklamak ve bunları istendiği zaman yetkili memur ve mercilere göstermek zorundadır.</a:t>
          </a:r>
          <a:endParaRPr lang="tr-TR" dirty="0"/>
        </a:p>
      </dgm:t>
    </dgm:pt>
    <dgm:pt modelId="{1554CD6B-DF54-43FB-A86D-8F3B1B64FE2C}" type="parTrans" cxnId="{58A33E3D-2D64-410A-8FEB-873C8C15E379}">
      <dgm:prSet/>
      <dgm:spPr/>
      <dgm:t>
        <a:bodyPr/>
        <a:lstStyle/>
        <a:p>
          <a:endParaRPr lang="tr-TR"/>
        </a:p>
      </dgm:t>
    </dgm:pt>
    <dgm:pt modelId="{B8CB2064-66BB-4A4C-A676-374211BB3F66}" type="sibTrans" cxnId="{58A33E3D-2D64-410A-8FEB-873C8C15E379}">
      <dgm:prSet/>
      <dgm:spPr/>
      <dgm:t>
        <a:bodyPr/>
        <a:lstStyle/>
        <a:p>
          <a:endParaRPr lang="tr-TR"/>
        </a:p>
      </dgm:t>
    </dgm:pt>
    <dgm:pt modelId="{78F7DCF6-A3CA-42BE-851E-913360ED874C}">
      <dgm:prSet/>
      <dgm:spPr/>
      <dgm:t>
        <a:bodyPr/>
        <a:lstStyle/>
        <a:p>
          <a:pPr rtl="0"/>
          <a:r>
            <a:rPr lang="tr-TR" dirty="0" smtClean="0"/>
            <a:t>Özlük dosyası olmaması cezayı gerektirmekle birlikte, ayrıca özlük dosyasında bulunması zorunlu olan belgeleri düzenlememek veya zamanında ilgili kuruma vermemek de cezayı gerektirmektedir. Bazı belgelerin bulunmaması doğrudan idari para cezası gerektirmemekle birlikte, hem denetimlerde, hem de ihtilaflı hallerde ispat için bulundurulması gerekir</a:t>
          </a:r>
          <a:endParaRPr lang="tr-TR" dirty="0"/>
        </a:p>
      </dgm:t>
    </dgm:pt>
    <dgm:pt modelId="{78E3DD09-E204-40F1-A50B-49639175D2CC}" type="parTrans" cxnId="{10EBBC65-E053-41C5-A89A-96DCD3AA3624}">
      <dgm:prSet/>
      <dgm:spPr/>
      <dgm:t>
        <a:bodyPr/>
        <a:lstStyle/>
        <a:p>
          <a:endParaRPr lang="tr-TR"/>
        </a:p>
      </dgm:t>
    </dgm:pt>
    <dgm:pt modelId="{9EA18124-BFF4-4911-8C31-2CFBE9C640C0}" type="sibTrans" cxnId="{10EBBC65-E053-41C5-A89A-96DCD3AA3624}">
      <dgm:prSet/>
      <dgm:spPr/>
      <dgm:t>
        <a:bodyPr/>
        <a:lstStyle/>
        <a:p>
          <a:endParaRPr lang="tr-TR"/>
        </a:p>
      </dgm:t>
    </dgm:pt>
    <dgm:pt modelId="{31B9BA12-9913-4A46-AE87-25B9636BB6EB}" type="pres">
      <dgm:prSet presAssocID="{34A8E6E9-8AE4-454A-94D7-5B42CA0CBF96}" presName="linear" presStyleCnt="0">
        <dgm:presLayoutVars>
          <dgm:animLvl val="lvl"/>
          <dgm:resizeHandles val="exact"/>
        </dgm:presLayoutVars>
      </dgm:prSet>
      <dgm:spPr/>
      <dgm:t>
        <a:bodyPr/>
        <a:lstStyle/>
        <a:p>
          <a:endParaRPr lang="tr-TR"/>
        </a:p>
      </dgm:t>
    </dgm:pt>
    <dgm:pt modelId="{9F782094-BD62-4E52-A74D-D75DE20A3E87}" type="pres">
      <dgm:prSet presAssocID="{5F68350C-1200-4B46-B640-F574FBEDA9DB}" presName="parentText" presStyleLbl="node1" presStyleIdx="0" presStyleCnt="1">
        <dgm:presLayoutVars>
          <dgm:chMax val="0"/>
          <dgm:bulletEnabled val="1"/>
        </dgm:presLayoutVars>
      </dgm:prSet>
      <dgm:spPr/>
      <dgm:t>
        <a:bodyPr/>
        <a:lstStyle/>
        <a:p>
          <a:endParaRPr lang="tr-TR"/>
        </a:p>
      </dgm:t>
    </dgm:pt>
    <dgm:pt modelId="{B4E6C7F3-E585-4EC0-8C25-5459AF6F1756}" type="pres">
      <dgm:prSet presAssocID="{5F68350C-1200-4B46-B640-F574FBEDA9DB}" presName="childText" presStyleLbl="revTx" presStyleIdx="0" presStyleCnt="1">
        <dgm:presLayoutVars>
          <dgm:bulletEnabled val="1"/>
        </dgm:presLayoutVars>
      </dgm:prSet>
      <dgm:spPr/>
      <dgm:t>
        <a:bodyPr/>
        <a:lstStyle/>
        <a:p>
          <a:endParaRPr lang="tr-TR"/>
        </a:p>
      </dgm:t>
    </dgm:pt>
  </dgm:ptLst>
  <dgm:cxnLst>
    <dgm:cxn modelId="{7C6BA423-6489-4700-AFE3-409FDDD5012B}" type="presOf" srcId="{34A8E6E9-8AE4-454A-94D7-5B42CA0CBF96}" destId="{31B9BA12-9913-4A46-AE87-25B9636BB6EB}" srcOrd="0" destOrd="0" presId="urn:microsoft.com/office/officeart/2005/8/layout/vList2"/>
    <dgm:cxn modelId="{9CB69A68-AD11-4136-9BF7-CC5D8E0D3E44}" type="presOf" srcId="{78F7DCF6-A3CA-42BE-851E-913360ED874C}" destId="{B4E6C7F3-E585-4EC0-8C25-5459AF6F1756}" srcOrd="0" destOrd="1" presId="urn:microsoft.com/office/officeart/2005/8/layout/vList2"/>
    <dgm:cxn modelId="{58A33E3D-2D64-410A-8FEB-873C8C15E379}" srcId="{5F68350C-1200-4B46-B640-F574FBEDA9DB}" destId="{A55B93D6-C589-43C0-8F06-FC8B047DFF3C}" srcOrd="0" destOrd="0" parTransId="{1554CD6B-DF54-43FB-A86D-8F3B1B64FE2C}" sibTransId="{B8CB2064-66BB-4A4C-A676-374211BB3F66}"/>
    <dgm:cxn modelId="{10EBBC65-E053-41C5-A89A-96DCD3AA3624}" srcId="{5F68350C-1200-4B46-B640-F574FBEDA9DB}" destId="{78F7DCF6-A3CA-42BE-851E-913360ED874C}" srcOrd="1" destOrd="0" parTransId="{78E3DD09-E204-40F1-A50B-49639175D2CC}" sibTransId="{9EA18124-BFF4-4911-8C31-2CFBE9C640C0}"/>
    <dgm:cxn modelId="{A507F1A2-1FAC-4158-BB58-2996DEB1A437}" srcId="{34A8E6E9-8AE4-454A-94D7-5B42CA0CBF96}" destId="{5F68350C-1200-4B46-B640-F574FBEDA9DB}" srcOrd="0" destOrd="0" parTransId="{C67DC8CE-EFBB-469A-8142-4743BC68ECE2}" sibTransId="{CAF40602-5663-4C71-9F03-54881BE979C8}"/>
    <dgm:cxn modelId="{AAD2748C-F3D5-4846-A12A-4B65D82858A5}" type="presOf" srcId="{5F68350C-1200-4B46-B640-F574FBEDA9DB}" destId="{9F782094-BD62-4E52-A74D-D75DE20A3E87}" srcOrd="0" destOrd="0" presId="urn:microsoft.com/office/officeart/2005/8/layout/vList2"/>
    <dgm:cxn modelId="{5BAC324E-0A0A-4ED5-9BDF-D25C882B7D18}" type="presOf" srcId="{A55B93D6-C589-43C0-8F06-FC8B047DFF3C}" destId="{B4E6C7F3-E585-4EC0-8C25-5459AF6F1756}" srcOrd="0" destOrd="0" presId="urn:microsoft.com/office/officeart/2005/8/layout/vList2"/>
    <dgm:cxn modelId="{58576378-43E1-4D0A-AA03-0D56A0E7B453}" type="presParOf" srcId="{31B9BA12-9913-4A46-AE87-25B9636BB6EB}" destId="{9F782094-BD62-4E52-A74D-D75DE20A3E87}" srcOrd="0" destOrd="0" presId="urn:microsoft.com/office/officeart/2005/8/layout/vList2"/>
    <dgm:cxn modelId="{E24738E6-CA7D-428C-9DE3-E595DC8B2ABB}" type="presParOf" srcId="{31B9BA12-9913-4A46-AE87-25B9636BB6EB}" destId="{B4E6C7F3-E585-4EC0-8C25-5459AF6F1756}"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41684CE-EB5D-42FE-8E26-5505AFC9B1B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EE17A6B8-C88B-4DBE-8D3C-DCEAC5D14F8D}">
      <dgm:prSet/>
      <dgm:spPr/>
      <dgm:t>
        <a:bodyPr/>
        <a:lstStyle/>
        <a:p>
          <a:pPr rtl="0"/>
          <a:r>
            <a:rPr lang="tr-TR" b="1" smtClean="0"/>
            <a:t>Diğer Bilgi ve Belgeler</a:t>
          </a:r>
          <a:endParaRPr lang="tr-TR"/>
        </a:p>
      </dgm:t>
    </dgm:pt>
    <dgm:pt modelId="{CD5B0B0C-CC8A-407F-A68E-F180FF4B4A6C}" type="parTrans" cxnId="{4430DF7F-803B-4020-BE3A-76EB25D0B583}">
      <dgm:prSet/>
      <dgm:spPr/>
      <dgm:t>
        <a:bodyPr/>
        <a:lstStyle/>
        <a:p>
          <a:endParaRPr lang="tr-TR"/>
        </a:p>
      </dgm:t>
    </dgm:pt>
    <dgm:pt modelId="{FC208CF4-E679-49FF-8B9E-03F89F945DAD}" type="sibTrans" cxnId="{4430DF7F-803B-4020-BE3A-76EB25D0B583}">
      <dgm:prSet/>
      <dgm:spPr/>
      <dgm:t>
        <a:bodyPr/>
        <a:lstStyle/>
        <a:p>
          <a:endParaRPr lang="tr-TR"/>
        </a:p>
      </dgm:t>
    </dgm:pt>
    <dgm:pt modelId="{ED0EAEEF-85CC-4A8D-8437-86C0A5C70D5C}" type="pres">
      <dgm:prSet presAssocID="{741684CE-EB5D-42FE-8E26-5505AFC9B1BD}" presName="linear" presStyleCnt="0">
        <dgm:presLayoutVars>
          <dgm:animLvl val="lvl"/>
          <dgm:resizeHandles val="exact"/>
        </dgm:presLayoutVars>
      </dgm:prSet>
      <dgm:spPr/>
      <dgm:t>
        <a:bodyPr/>
        <a:lstStyle/>
        <a:p>
          <a:endParaRPr lang="tr-TR"/>
        </a:p>
      </dgm:t>
    </dgm:pt>
    <dgm:pt modelId="{6D8F3BF1-4BB4-4CD3-B5F7-EE611C49B614}" type="pres">
      <dgm:prSet presAssocID="{EE17A6B8-C88B-4DBE-8D3C-DCEAC5D14F8D}" presName="parentText" presStyleLbl="node1" presStyleIdx="0" presStyleCnt="1">
        <dgm:presLayoutVars>
          <dgm:chMax val="0"/>
          <dgm:bulletEnabled val="1"/>
        </dgm:presLayoutVars>
      </dgm:prSet>
      <dgm:spPr/>
      <dgm:t>
        <a:bodyPr/>
        <a:lstStyle/>
        <a:p>
          <a:endParaRPr lang="tr-TR"/>
        </a:p>
      </dgm:t>
    </dgm:pt>
  </dgm:ptLst>
  <dgm:cxnLst>
    <dgm:cxn modelId="{4430DF7F-803B-4020-BE3A-76EB25D0B583}" srcId="{741684CE-EB5D-42FE-8E26-5505AFC9B1BD}" destId="{EE17A6B8-C88B-4DBE-8D3C-DCEAC5D14F8D}" srcOrd="0" destOrd="0" parTransId="{CD5B0B0C-CC8A-407F-A68E-F180FF4B4A6C}" sibTransId="{FC208CF4-E679-49FF-8B9E-03F89F945DAD}"/>
    <dgm:cxn modelId="{2797E40E-8525-427A-BE62-93785BD78599}" type="presOf" srcId="{EE17A6B8-C88B-4DBE-8D3C-DCEAC5D14F8D}" destId="{6D8F3BF1-4BB4-4CD3-B5F7-EE611C49B614}" srcOrd="0" destOrd="0" presId="urn:microsoft.com/office/officeart/2005/8/layout/vList2"/>
    <dgm:cxn modelId="{FE95642E-E944-410D-AEB5-695135BDDAD9}" type="presOf" srcId="{741684CE-EB5D-42FE-8E26-5505AFC9B1BD}" destId="{ED0EAEEF-85CC-4A8D-8437-86C0A5C70D5C}" srcOrd="0" destOrd="0" presId="urn:microsoft.com/office/officeart/2005/8/layout/vList2"/>
    <dgm:cxn modelId="{A4BD3C29-DFB9-466D-B8EC-D57D5BF7ACCF}" type="presParOf" srcId="{ED0EAEEF-85CC-4A8D-8437-86C0A5C70D5C}" destId="{6D8F3BF1-4BB4-4CD3-B5F7-EE611C49B614}"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4ED68A-C5B9-42C4-A534-7470D1DB876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1B66E37D-9337-4F03-9BFA-4800530803C8}">
      <dgm:prSet/>
      <dgm:spPr/>
      <dgm:t>
        <a:bodyPr/>
        <a:lstStyle/>
        <a:p>
          <a:pPr rtl="0"/>
          <a:r>
            <a:rPr lang="tr-TR" dirty="0" smtClean="0"/>
            <a:t>İş Kanunu 109. Maddesi uyarınca işçiye yapılacak tüm bildirimlerin yazılı olması gerekir. Bildirim yapılacak kişi bunu imzalamazsa, bu husus orada tutanakla tespit edilir. Tutanak en az iki kişi tarafından imzalanır. İşçiye yapılan bildirimlere ilişkin imzalı örnek veya imzadan kaçınmış ise düzenlenen tutanak eklenerek bunların da özlük dosyasında saklanması gerekir</a:t>
          </a:r>
          <a:endParaRPr lang="tr-TR" dirty="0"/>
        </a:p>
      </dgm:t>
    </dgm:pt>
    <dgm:pt modelId="{2DF1DAF0-A80E-4FDE-8FBC-7FD139F85016}" type="parTrans" cxnId="{6AFCCB2B-C37D-408E-8668-D0A4277536A9}">
      <dgm:prSet/>
      <dgm:spPr/>
      <dgm:t>
        <a:bodyPr/>
        <a:lstStyle/>
        <a:p>
          <a:endParaRPr lang="tr-TR"/>
        </a:p>
      </dgm:t>
    </dgm:pt>
    <dgm:pt modelId="{544338DF-2937-4A4F-AF16-5FBB50B2393C}" type="sibTrans" cxnId="{6AFCCB2B-C37D-408E-8668-D0A4277536A9}">
      <dgm:prSet/>
      <dgm:spPr/>
      <dgm:t>
        <a:bodyPr/>
        <a:lstStyle/>
        <a:p>
          <a:endParaRPr lang="tr-TR"/>
        </a:p>
      </dgm:t>
    </dgm:pt>
    <dgm:pt modelId="{956CD4DD-DA6D-4A65-9C77-7C05896654B1}">
      <dgm:prSet/>
      <dgm:spPr/>
      <dgm:t>
        <a:bodyPr/>
        <a:lstStyle/>
        <a:p>
          <a:pPr algn="just" rtl="0"/>
          <a:endParaRPr lang="tr-TR" dirty="0" smtClean="0"/>
        </a:p>
        <a:p>
          <a:pPr algn="just" rtl="0"/>
          <a:r>
            <a:rPr lang="tr-TR" dirty="0" smtClean="0"/>
            <a:t>	İşçi özlük dosyası her işçi için ayrı ayrı düzenlenmesi gerektiğinden, özlük dosyası düzenlenmeyen her işçi için ayrı ayrı idari para cezası söz konusu olacaktır.</a:t>
          </a:r>
        </a:p>
        <a:p>
          <a:pPr algn="l" rtl="0"/>
          <a:r>
            <a:rPr lang="tr-TR" b="1" dirty="0" smtClean="0">
              <a:solidFill>
                <a:schemeClr val="tx1"/>
              </a:solidFill>
            </a:rPr>
            <a:t>UNUTMAYIN!!!   </a:t>
          </a:r>
        </a:p>
        <a:p>
          <a:pPr algn="l" rtl="0"/>
          <a:r>
            <a:rPr lang="tr-TR" dirty="0" smtClean="0"/>
            <a:t>İş kanununa uygun hazırlanmış</a:t>
          </a:r>
        </a:p>
        <a:p>
          <a:pPr algn="l" rtl="0"/>
          <a:r>
            <a:rPr lang="tr-TR" b="1" i="0" dirty="0" smtClean="0">
              <a:solidFill>
                <a:schemeClr val="tx1"/>
              </a:solidFill>
            </a:rPr>
            <a:t>İŞÇİ ÖZLÜK DOSYASI İŞVERENİ KURTARIR</a:t>
          </a:r>
          <a:endParaRPr lang="tr-TR" dirty="0">
            <a:solidFill>
              <a:schemeClr val="tx1"/>
            </a:solidFill>
          </a:endParaRPr>
        </a:p>
      </dgm:t>
    </dgm:pt>
    <dgm:pt modelId="{7ED1BD86-40EA-40C6-AEDC-DF9829E8911A}" type="parTrans" cxnId="{B82752AF-CED4-432D-822E-FDC5B4AF6832}">
      <dgm:prSet/>
      <dgm:spPr/>
      <dgm:t>
        <a:bodyPr/>
        <a:lstStyle/>
        <a:p>
          <a:endParaRPr lang="tr-TR"/>
        </a:p>
      </dgm:t>
    </dgm:pt>
    <dgm:pt modelId="{4B18E7EA-16B9-47CD-B7D5-F68AEFDF1F2D}" type="sibTrans" cxnId="{B82752AF-CED4-432D-822E-FDC5B4AF6832}">
      <dgm:prSet/>
      <dgm:spPr/>
      <dgm:t>
        <a:bodyPr/>
        <a:lstStyle/>
        <a:p>
          <a:endParaRPr lang="tr-TR"/>
        </a:p>
      </dgm:t>
    </dgm:pt>
    <dgm:pt modelId="{EB9DE923-6604-4D50-B1BD-91DE22A2B114}" type="pres">
      <dgm:prSet presAssocID="{284ED68A-C5B9-42C4-A534-7470D1DB8768}" presName="linear" presStyleCnt="0">
        <dgm:presLayoutVars>
          <dgm:animLvl val="lvl"/>
          <dgm:resizeHandles val="exact"/>
        </dgm:presLayoutVars>
      </dgm:prSet>
      <dgm:spPr/>
      <dgm:t>
        <a:bodyPr/>
        <a:lstStyle/>
        <a:p>
          <a:endParaRPr lang="tr-TR"/>
        </a:p>
      </dgm:t>
    </dgm:pt>
    <dgm:pt modelId="{42B2A4BC-F6CC-46EF-B0DE-66083C2BBFEE}" type="pres">
      <dgm:prSet presAssocID="{1B66E37D-9337-4F03-9BFA-4800530803C8}" presName="parentText" presStyleLbl="node1" presStyleIdx="0" presStyleCnt="2">
        <dgm:presLayoutVars>
          <dgm:chMax val="0"/>
          <dgm:bulletEnabled val="1"/>
        </dgm:presLayoutVars>
      </dgm:prSet>
      <dgm:spPr/>
      <dgm:t>
        <a:bodyPr/>
        <a:lstStyle/>
        <a:p>
          <a:endParaRPr lang="tr-TR"/>
        </a:p>
      </dgm:t>
    </dgm:pt>
    <dgm:pt modelId="{A9B3EFC1-FB31-4667-A898-C929497E4899}" type="pres">
      <dgm:prSet presAssocID="{544338DF-2937-4A4F-AF16-5FBB50B2393C}" presName="spacer" presStyleCnt="0"/>
      <dgm:spPr/>
    </dgm:pt>
    <dgm:pt modelId="{3E4D94BE-CE32-4766-A30E-6191F67B2897}" type="pres">
      <dgm:prSet presAssocID="{956CD4DD-DA6D-4A65-9C77-7C05896654B1}" presName="parentText" presStyleLbl="node1" presStyleIdx="1" presStyleCnt="2">
        <dgm:presLayoutVars>
          <dgm:chMax val="0"/>
          <dgm:bulletEnabled val="1"/>
        </dgm:presLayoutVars>
      </dgm:prSet>
      <dgm:spPr/>
      <dgm:t>
        <a:bodyPr/>
        <a:lstStyle/>
        <a:p>
          <a:endParaRPr lang="tr-TR"/>
        </a:p>
      </dgm:t>
    </dgm:pt>
  </dgm:ptLst>
  <dgm:cxnLst>
    <dgm:cxn modelId="{B911570E-BDD5-4910-82F1-3AD473D92614}" type="presOf" srcId="{284ED68A-C5B9-42C4-A534-7470D1DB8768}" destId="{EB9DE923-6604-4D50-B1BD-91DE22A2B114}" srcOrd="0" destOrd="0" presId="urn:microsoft.com/office/officeart/2005/8/layout/vList2"/>
    <dgm:cxn modelId="{44D75C72-F2C2-4860-AE15-38E22F696A39}" type="presOf" srcId="{956CD4DD-DA6D-4A65-9C77-7C05896654B1}" destId="{3E4D94BE-CE32-4766-A30E-6191F67B2897}" srcOrd="0" destOrd="0" presId="urn:microsoft.com/office/officeart/2005/8/layout/vList2"/>
    <dgm:cxn modelId="{6AFCCB2B-C37D-408E-8668-D0A4277536A9}" srcId="{284ED68A-C5B9-42C4-A534-7470D1DB8768}" destId="{1B66E37D-9337-4F03-9BFA-4800530803C8}" srcOrd="0" destOrd="0" parTransId="{2DF1DAF0-A80E-4FDE-8FBC-7FD139F85016}" sibTransId="{544338DF-2937-4A4F-AF16-5FBB50B2393C}"/>
    <dgm:cxn modelId="{B82752AF-CED4-432D-822E-FDC5B4AF6832}" srcId="{284ED68A-C5B9-42C4-A534-7470D1DB8768}" destId="{956CD4DD-DA6D-4A65-9C77-7C05896654B1}" srcOrd="1" destOrd="0" parTransId="{7ED1BD86-40EA-40C6-AEDC-DF9829E8911A}" sibTransId="{4B18E7EA-16B9-47CD-B7D5-F68AEFDF1F2D}"/>
    <dgm:cxn modelId="{7F19D8A6-CA5C-4347-A228-ED9634333516}" type="presOf" srcId="{1B66E37D-9337-4F03-9BFA-4800530803C8}" destId="{42B2A4BC-F6CC-46EF-B0DE-66083C2BBFEE}" srcOrd="0" destOrd="0" presId="urn:microsoft.com/office/officeart/2005/8/layout/vList2"/>
    <dgm:cxn modelId="{97118E80-8146-41C0-9708-BABFC797D55B}" type="presParOf" srcId="{EB9DE923-6604-4D50-B1BD-91DE22A2B114}" destId="{42B2A4BC-F6CC-46EF-B0DE-66083C2BBFEE}" srcOrd="0" destOrd="0" presId="urn:microsoft.com/office/officeart/2005/8/layout/vList2"/>
    <dgm:cxn modelId="{142703F5-E089-4981-AF3D-A30BEE132914}" type="presParOf" srcId="{EB9DE923-6604-4D50-B1BD-91DE22A2B114}" destId="{A9B3EFC1-FB31-4667-A898-C929497E4899}" srcOrd="1" destOrd="0" presId="urn:microsoft.com/office/officeart/2005/8/layout/vList2"/>
    <dgm:cxn modelId="{810F9BF9-74C3-4CDC-AEB8-0D6B6833CAEE}" type="presParOf" srcId="{EB9DE923-6604-4D50-B1BD-91DE22A2B114}" destId="{3E4D94BE-CE32-4766-A30E-6191F67B289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642B37-B566-4442-851C-86CFDB44461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A228DCEE-B096-4C7E-863C-5A2B34192779}">
      <dgm:prSet/>
      <dgm:spPr/>
      <dgm:t>
        <a:bodyPr/>
        <a:lstStyle/>
        <a:p>
          <a:pPr rtl="0"/>
          <a:r>
            <a:rPr lang="tr-TR" b="1" smtClean="0"/>
            <a:t>İşçi Özlük Dosyasında Bulunması Gereken Evraklar</a:t>
          </a:r>
          <a:endParaRPr lang="tr-TR"/>
        </a:p>
      </dgm:t>
    </dgm:pt>
    <dgm:pt modelId="{90F77434-1B11-4383-B96B-7D58FC7BAE59}" type="parTrans" cxnId="{4089B5AA-689D-4D72-BC53-A34A1F3A1760}">
      <dgm:prSet/>
      <dgm:spPr/>
      <dgm:t>
        <a:bodyPr/>
        <a:lstStyle/>
        <a:p>
          <a:endParaRPr lang="tr-TR"/>
        </a:p>
      </dgm:t>
    </dgm:pt>
    <dgm:pt modelId="{BBF8B2CB-56B2-433E-8FF1-5B375CECF6D7}" type="sibTrans" cxnId="{4089B5AA-689D-4D72-BC53-A34A1F3A1760}">
      <dgm:prSet/>
      <dgm:spPr/>
      <dgm:t>
        <a:bodyPr/>
        <a:lstStyle/>
        <a:p>
          <a:endParaRPr lang="tr-TR"/>
        </a:p>
      </dgm:t>
    </dgm:pt>
    <dgm:pt modelId="{18116CE4-D59F-4D4E-869D-F12BE1CDC421}" type="pres">
      <dgm:prSet presAssocID="{42642B37-B566-4442-851C-86CFDB444617}" presName="linear" presStyleCnt="0">
        <dgm:presLayoutVars>
          <dgm:animLvl val="lvl"/>
          <dgm:resizeHandles val="exact"/>
        </dgm:presLayoutVars>
      </dgm:prSet>
      <dgm:spPr/>
      <dgm:t>
        <a:bodyPr/>
        <a:lstStyle/>
        <a:p>
          <a:endParaRPr lang="tr-TR"/>
        </a:p>
      </dgm:t>
    </dgm:pt>
    <dgm:pt modelId="{1C0A8840-71DA-4D91-BF04-5F052739220F}" type="pres">
      <dgm:prSet presAssocID="{A228DCEE-B096-4C7E-863C-5A2B34192779}" presName="parentText" presStyleLbl="node1" presStyleIdx="0" presStyleCnt="1">
        <dgm:presLayoutVars>
          <dgm:chMax val="0"/>
          <dgm:bulletEnabled val="1"/>
        </dgm:presLayoutVars>
      </dgm:prSet>
      <dgm:spPr/>
      <dgm:t>
        <a:bodyPr/>
        <a:lstStyle/>
        <a:p>
          <a:endParaRPr lang="tr-TR"/>
        </a:p>
      </dgm:t>
    </dgm:pt>
  </dgm:ptLst>
  <dgm:cxnLst>
    <dgm:cxn modelId="{4089B5AA-689D-4D72-BC53-A34A1F3A1760}" srcId="{42642B37-B566-4442-851C-86CFDB444617}" destId="{A228DCEE-B096-4C7E-863C-5A2B34192779}" srcOrd="0" destOrd="0" parTransId="{90F77434-1B11-4383-B96B-7D58FC7BAE59}" sibTransId="{BBF8B2CB-56B2-433E-8FF1-5B375CECF6D7}"/>
    <dgm:cxn modelId="{D8F4D369-3888-46D8-B7CC-28890D59F7F9}" type="presOf" srcId="{42642B37-B566-4442-851C-86CFDB444617}" destId="{18116CE4-D59F-4D4E-869D-F12BE1CDC421}" srcOrd="0" destOrd="0" presId="urn:microsoft.com/office/officeart/2005/8/layout/vList2"/>
    <dgm:cxn modelId="{FE080A08-F949-44E2-9D63-EA3C63B7793D}" type="presOf" srcId="{A228DCEE-B096-4C7E-863C-5A2B34192779}" destId="{1C0A8840-71DA-4D91-BF04-5F052739220F}" srcOrd="0" destOrd="0" presId="urn:microsoft.com/office/officeart/2005/8/layout/vList2"/>
    <dgm:cxn modelId="{6E380392-D796-4FE0-B903-FAAAABA0AE23}" type="presParOf" srcId="{18116CE4-D59F-4D4E-869D-F12BE1CDC421}" destId="{1C0A8840-71DA-4D91-BF04-5F052739220F}"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C696A1-AB8A-4054-95E8-1863EEB45971}"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tr-TR"/>
        </a:p>
      </dgm:t>
    </dgm:pt>
    <dgm:pt modelId="{C7B08643-7E58-44CE-9108-E72C7845A43F}">
      <dgm:prSet/>
      <dgm:spPr>
        <a:solidFill>
          <a:schemeClr val="lt1">
            <a:hueOff val="0"/>
            <a:satOff val="0"/>
            <a:lumOff val="0"/>
            <a:alpha val="98000"/>
          </a:schemeClr>
        </a:solidFill>
      </dgm:spPr>
      <dgm:t>
        <a:bodyPr/>
        <a:lstStyle/>
        <a:p>
          <a:pPr rtl="0"/>
          <a:r>
            <a:rPr lang="tr-TR" dirty="0" smtClean="0"/>
            <a:t>6704 sayılı Kanun  ile Yıllık izin süreleri, tarafların anlaşması ile bir bölümü 10 günden aşağı olmamak üzere bölümler hâlinde kullanılabilir" olarak düzenlenmiştir.</a:t>
          </a:r>
          <a:endParaRPr lang="tr-TR" dirty="0"/>
        </a:p>
      </dgm:t>
    </dgm:pt>
    <dgm:pt modelId="{CED38090-3A6C-4233-BA13-AA107FF6D9E2}" type="parTrans" cxnId="{F929431B-3F7F-4115-8DBD-C0F349EF5F4F}">
      <dgm:prSet/>
      <dgm:spPr/>
      <dgm:t>
        <a:bodyPr/>
        <a:lstStyle/>
        <a:p>
          <a:endParaRPr lang="tr-TR"/>
        </a:p>
      </dgm:t>
    </dgm:pt>
    <dgm:pt modelId="{CCCFC1FC-ED76-4313-919F-22EE85897CD5}" type="sibTrans" cxnId="{F929431B-3F7F-4115-8DBD-C0F349EF5F4F}">
      <dgm:prSet/>
      <dgm:spPr/>
      <dgm:t>
        <a:bodyPr/>
        <a:lstStyle/>
        <a:p>
          <a:endParaRPr lang="tr-TR"/>
        </a:p>
      </dgm:t>
    </dgm:pt>
    <dgm:pt modelId="{9F26EB2B-AB03-4AC7-A86B-1FD78CD13D19}">
      <dgm:prSet/>
      <dgm:spPr>
        <a:solidFill>
          <a:schemeClr val="lt1">
            <a:hueOff val="0"/>
            <a:satOff val="0"/>
            <a:lumOff val="0"/>
          </a:schemeClr>
        </a:solidFill>
      </dgm:spPr>
      <dgm:t>
        <a:bodyPr/>
        <a:lstStyle/>
        <a:p>
          <a:pPr rtl="0"/>
          <a:r>
            <a:rPr lang="tr-TR" dirty="0" smtClean="0"/>
            <a:t>Buna göre, yıllık izin süresinin bölünmesinde tarafların anlaşması yanında tek bir şartın gerçekleşmesi gerekmektedir. Bu şart yıllık izin süresinin bir bölümünün </a:t>
          </a:r>
          <a:r>
            <a:rPr lang="tr-TR" b="1" dirty="0" smtClean="0"/>
            <a:t>10 günden az </a:t>
          </a:r>
          <a:r>
            <a:rPr lang="tr-TR" dirty="0" smtClean="0"/>
            <a:t>olamayacağıdır.</a:t>
          </a:r>
          <a:endParaRPr lang="tr-TR" dirty="0"/>
        </a:p>
      </dgm:t>
    </dgm:pt>
    <dgm:pt modelId="{6A3F2C73-51A4-4EEB-8795-4EAD99EAC785}" type="parTrans" cxnId="{54010FB0-CBE6-4333-B62A-E27292EB191F}">
      <dgm:prSet/>
      <dgm:spPr/>
      <dgm:t>
        <a:bodyPr/>
        <a:lstStyle/>
        <a:p>
          <a:endParaRPr lang="tr-TR"/>
        </a:p>
      </dgm:t>
    </dgm:pt>
    <dgm:pt modelId="{DD972431-A130-4D1D-9313-2F89E5EC08CE}" type="sibTrans" cxnId="{54010FB0-CBE6-4333-B62A-E27292EB191F}">
      <dgm:prSet/>
      <dgm:spPr/>
      <dgm:t>
        <a:bodyPr/>
        <a:lstStyle/>
        <a:p>
          <a:endParaRPr lang="tr-TR"/>
        </a:p>
      </dgm:t>
    </dgm:pt>
    <dgm:pt modelId="{80BE76CC-E5CC-4F8F-8CC0-E306C7A6532B}">
      <dgm:prSet/>
      <dgm:spPr>
        <a:solidFill>
          <a:schemeClr val="lt1">
            <a:hueOff val="0"/>
            <a:satOff val="0"/>
            <a:lumOff val="0"/>
          </a:schemeClr>
        </a:solidFill>
      </dgm:spPr>
      <dgm:t>
        <a:bodyPr/>
        <a:lstStyle/>
        <a:p>
          <a:pPr rtl="0"/>
          <a:r>
            <a:rPr lang="tr-TR" dirty="0" smtClean="0"/>
            <a:t>Örnek vermek gerekirse, 14 günlük yıllık izne hak kazanan işçinin bu süreyi 10+1+1+1+1 şeklinde kullanabilecek. </a:t>
          </a:r>
          <a:r>
            <a:rPr lang="tr-TR" dirty="0" smtClean="0">
              <a:hlinkClick xmlns:r="http://schemas.openxmlformats.org/officeDocument/2006/relationships" r:id="rId1" action="ppaction://hlinkfile"/>
            </a:rPr>
            <a:t>(</a:t>
          </a:r>
          <a:r>
            <a:rPr lang="tr-TR" dirty="0" err="1" smtClean="0">
              <a:hlinkClick xmlns:r="http://schemas.openxmlformats.org/officeDocument/2006/relationships" r:id="rId1" action="ppaction://hlinkfile"/>
            </a:rPr>
            <a:t>Y.İzin</a:t>
          </a:r>
          <a:r>
            <a:rPr lang="tr-TR" dirty="0" smtClean="0">
              <a:hlinkClick xmlns:r="http://schemas.openxmlformats.org/officeDocument/2006/relationships" r:id="rId1" action="ppaction://hlinkfile"/>
            </a:rPr>
            <a:t> Bilgi)</a:t>
          </a:r>
          <a:endParaRPr lang="tr-TR" dirty="0" smtClean="0"/>
        </a:p>
        <a:p>
          <a:pPr rtl="0"/>
          <a:r>
            <a:rPr lang="tr-TR" dirty="0" smtClean="0"/>
            <a:t>DİKKAT!! Personelin yıllık iznin kullanıp kullanmadığının ispatı İşverene aittir. </a:t>
          </a:r>
        </a:p>
      </dgm:t>
    </dgm:pt>
    <dgm:pt modelId="{8A70E425-669C-42D5-8608-D83F8183272F}" type="parTrans" cxnId="{432890BC-AFCD-4A17-A8FE-5F187976762A}">
      <dgm:prSet/>
      <dgm:spPr/>
      <dgm:t>
        <a:bodyPr/>
        <a:lstStyle/>
        <a:p>
          <a:endParaRPr lang="tr-TR"/>
        </a:p>
      </dgm:t>
    </dgm:pt>
    <dgm:pt modelId="{FEC0BEF5-31C2-4391-AED5-C163F532D29A}" type="sibTrans" cxnId="{432890BC-AFCD-4A17-A8FE-5F187976762A}">
      <dgm:prSet/>
      <dgm:spPr/>
      <dgm:t>
        <a:bodyPr/>
        <a:lstStyle/>
        <a:p>
          <a:endParaRPr lang="tr-TR"/>
        </a:p>
      </dgm:t>
    </dgm:pt>
    <dgm:pt modelId="{E86CB257-A6F7-42FC-8598-A4A829D3DB35}" type="pres">
      <dgm:prSet presAssocID="{81C696A1-AB8A-4054-95E8-1863EEB45971}" presName="compositeShape" presStyleCnt="0">
        <dgm:presLayoutVars>
          <dgm:dir/>
          <dgm:resizeHandles/>
        </dgm:presLayoutVars>
      </dgm:prSet>
      <dgm:spPr/>
      <dgm:t>
        <a:bodyPr/>
        <a:lstStyle/>
        <a:p>
          <a:endParaRPr lang="tr-TR"/>
        </a:p>
      </dgm:t>
    </dgm:pt>
    <dgm:pt modelId="{47D8E26F-88DA-47A5-90F3-F5E647787D57}" type="pres">
      <dgm:prSet presAssocID="{81C696A1-AB8A-4054-95E8-1863EEB45971}" presName="pyramid" presStyleLbl="node1" presStyleIdx="0" presStyleCnt="1"/>
      <dgm:spPr/>
    </dgm:pt>
    <dgm:pt modelId="{C3912D05-F5C9-4529-B2A5-7324BEC897BD}" type="pres">
      <dgm:prSet presAssocID="{81C696A1-AB8A-4054-95E8-1863EEB45971}" presName="theList" presStyleCnt="0"/>
      <dgm:spPr/>
    </dgm:pt>
    <dgm:pt modelId="{F1F57B6E-0F80-4113-A15C-967620D557CA}" type="pres">
      <dgm:prSet presAssocID="{C7B08643-7E58-44CE-9108-E72C7845A43F}" presName="aNode" presStyleLbl="fgAcc1" presStyleIdx="0" presStyleCnt="3" custScaleX="228924" custScaleY="195905" custLinFactNeighborX="1775" custLinFactNeighborY="23185">
        <dgm:presLayoutVars>
          <dgm:bulletEnabled val="1"/>
        </dgm:presLayoutVars>
      </dgm:prSet>
      <dgm:spPr/>
      <dgm:t>
        <a:bodyPr/>
        <a:lstStyle/>
        <a:p>
          <a:endParaRPr lang="tr-TR"/>
        </a:p>
      </dgm:t>
    </dgm:pt>
    <dgm:pt modelId="{70AD3740-3C4E-4EE4-9156-41A27F589BEF}" type="pres">
      <dgm:prSet presAssocID="{C7B08643-7E58-44CE-9108-E72C7845A43F}" presName="aSpace" presStyleCnt="0"/>
      <dgm:spPr/>
    </dgm:pt>
    <dgm:pt modelId="{A0455245-E540-4148-9915-AFE32E571E10}" type="pres">
      <dgm:prSet presAssocID="{9F26EB2B-AB03-4AC7-A86B-1FD78CD13D19}" presName="aNode" presStyleLbl="fgAcc1" presStyleIdx="1" presStyleCnt="3" custScaleX="228924" custScaleY="202452">
        <dgm:presLayoutVars>
          <dgm:bulletEnabled val="1"/>
        </dgm:presLayoutVars>
      </dgm:prSet>
      <dgm:spPr/>
      <dgm:t>
        <a:bodyPr/>
        <a:lstStyle/>
        <a:p>
          <a:endParaRPr lang="tr-TR"/>
        </a:p>
      </dgm:t>
    </dgm:pt>
    <dgm:pt modelId="{3445D080-0D20-4222-BFF8-48DBF1DF22A0}" type="pres">
      <dgm:prSet presAssocID="{9F26EB2B-AB03-4AC7-A86B-1FD78CD13D19}" presName="aSpace" presStyleCnt="0"/>
      <dgm:spPr/>
    </dgm:pt>
    <dgm:pt modelId="{D8E7D6CD-EF39-4337-A471-7036A9F8C883}" type="pres">
      <dgm:prSet presAssocID="{80BE76CC-E5CC-4F8F-8CC0-E306C7A6532B}" presName="aNode" presStyleLbl="fgAcc1" presStyleIdx="2" presStyleCnt="3" custScaleX="227906" custScaleY="220618">
        <dgm:presLayoutVars>
          <dgm:bulletEnabled val="1"/>
        </dgm:presLayoutVars>
      </dgm:prSet>
      <dgm:spPr/>
      <dgm:t>
        <a:bodyPr/>
        <a:lstStyle/>
        <a:p>
          <a:endParaRPr lang="tr-TR"/>
        </a:p>
      </dgm:t>
    </dgm:pt>
    <dgm:pt modelId="{131F6D15-D9CE-4704-8850-B370FDCB8792}" type="pres">
      <dgm:prSet presAssocID="{80BE76CC-E5CC-4F8F-8CC0-E306C7A6532B}" presName="aSpace" presStyleCnt="0"/>
      <dgm:spPr/>
    </dgm:pt>
  </dgm:ptLst>
  <dgm:cxnLst>
    <dgm:cxn modelId="{54010FB0-CBE6-4333-B62A-E27292EB191F}" srcId="{81C696A1-AB8A-4054-95E8-1863EEB45971}" destId="{9F26EB2B-AB03-4AC7-A86B-1FD78CD13D19}" srcOrd="1" destOrd="0" parTransId="{6A3F2C73-51A4-4EEB-8795-4EAD99EAC785}" sibTransId="{DD972431-A130-4D1D-9313-2F89E5EC08CE}"/>
    <dgm:cxn modelId="{432890BC-AFCD-4A17-A8FE-5F187976762A}" srcId="{81C696A1-AB8A-4054-95E8-1863EEB45971}" destId="{80BE76CC-E5CC-4F8F-8CC0-E306C7A6532B}" srcOrd="2" destOrd="0" parTransId="{8A70E425-669C-42D5-8608-D83F8183272F}" sibTransId="{FEC0BEF5-31C2-4391-AED5-C163F532D29A}"/>
    <dgm:cxn modelId="{CB04803B-1531-4F46-9A41-D1FD5F323542}" type="presOf" srcId="{81C696A1-AB8A-4054-95E8-1863EEB45971}" destId="{E86CB257-A6F7-42FC-8598-A4A829D3DB35}" srcOrd="0" destOrd="0" presId="urn:microsoft.com/office/officeart/2005/8/layout/pyramid2"/>
    <dgm:cxn modelId="{1EA2B43E-EF94-41A6-89F4-C50F16CBB6C2}" type="presOf" srcId="{9F26EB2B-AB03-4AC7-A86B-1FD78CD13D19}" destId="{A0455245-E540-4148-9915-AFE32E571E10}" srcOrd="0" destOrd="0" presId="urn:microsoft.com/office/officeart/2005/8/layout/pyramid2"/>
    <dgm:cxn modelId="{F929431B-3F7F-4115-8DBD-C0F349EF5F4F}" srcId="{81C696A1-AB8A-4054-95E8-1863EEB45971}" destId="{C7B08643-7E58-44CE-9108-E72C7845A43F}" srcOrd="0" destOrd="0" parTransId="{CED38090-3A6C-4233-BA13-AA107FF6D9E2}" sibTransId="{CCCFC1FC-ED76-4313-919F-22EE85897CD5}"/>
    <dgm:cxn modelId="{28F37484-A799-49C8-805D-BE2B3059B193}" type="presOf" srcId="{C7B08643-7E58-44CE-9108-E72C7845A43F}" destId="{F1F57B6E-0F80-4113-A15C-967620D557CA}" srcOrd="0" destOrd="0" presId="urn:microsoft.com/office/officeart/2005/8/layout/pyramid2"/>
    <dgm:cxn modelId="{8AEA8945-6CBC-4FA5-A034-7DF48F93425D}" type="presOf" srcId="{80BE76CC-E5CC-4F8F-8CC0-E306C7A6532B}" destId="{D8E7D6CD-EF39-4337-A471-7036A9F8C883}" srcOrd="0" destOrd="0" presId="urn:microsoft.com/office/officeart/2005/8/layout/pyramid2"/>
    <dgm:cxn modelId="{3ED39A70-5241-4BC8-9787-16A6F4603615}" type="presParOf" srcId="{E86CB257-A6F7-42FC-8598-A4A829D3DB35}" destId="{47D8E26F-88DA-47A5-90F3-F5E647787D57}" srcOrd="0" destOrd="0" presId="urn:microsoft.com/office/officeart/2005/8/layout/pyramid2"/>
    <dgm:cxn modelId="{CD28A3C8-6F9B-4BC7-BB51-437E047554A3}" type="presParOf" srcId="{E86CB257-A6F7-42FC-8598-A4A829D3DB35}" destId="{C3912D05-F5C9-4529-B2A5-7324BEC897BD}" srcOrd="1" destOrd="0" presId="urn:microsoft.com/office/officeart/2005/8/layout/pyramid2"/>
    <dgm:cxn modelId="{B1E29B42-AE76-4B47-BF97-E3BC8732E0D1}" type="presParOf" srcId="{C3912D05-F5C9-4529-B2A5-7324BEC897BD}" destId="{F1F57B6E-0F80-4113-A15C-967620D557CA}" srcOrd="0" destOrd="0" presId="urn:microsoft.com/office/officeart/2005/8/layout/pyramid2"/>
    <dgm:cxn modelId="{90224D91-76E6-4909-A7C5-49F3C7A4A29E}" type="presParOf" srcId="{C3912D05-F5C9-4529-B2A5-7324BEC897BD}" destId="{70AD3740-3C4E-4EE4-9156-41A27F589BEF}" srcOrd="1" destOrd="0" presId="urn:microsoft.com/office/officeart/2005/8/layout/pyramid2"/>
    <dgm:cxn modelId="{DBE03D78-0A3F-407E-B35B-A826C6475005}" type="presParOf" srcId="{C3912D05-F5C9-4529-B2A5-7324BEC897BD}" destId="{A0455245-E540-4148-9915-AFE32E571E10}" srcOrd="2" destOrd="0" presId="urn:microsoft.com/office/officeart/2005/8/layout/pyramid2"/>
    <dgm:cxn modelId="{98ABCBD4-6471-4CDE-911A-42E6612335F9}" type="presParOf" srcId="{C3912D05-F5C9-4529-B2A5-7324BEC897BD}" destId="{3445D080-0D20-4222-BFF8-48DBF1DF22A0}" srcOrd="3" destOrd="0" presId="urn:microsoft.com/office/officeart/2005/8/layout/pyramid2"/>
    <dgm:cxn modelId="{17F2D7AC-4E65-4198-8905-C18D7091DF80}" type="presParOf" srcId="{C3912D05-F5C9-4529-B2A5-7324BEC897BD}" destId="{D8E7D6CD-EF39-4337-A471-7036A9F8C883}" srcOrd="4" destOrd="0" presId="urn:microsoft.com/office/officeart/2005/8/layout/pyramid2"/>
    <dgm:cxn modelId="{A39428D3-E1CC-4447-9DCE-E8CE0DDCF777}" type="presParOf" srcId="{C3912D05-F5C9-4529-B2A5-7324BEC897BD}" destId="{131F6D15-D9CE-4704-8850-B370FDCB8792}"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A80D44B-5CA0-499B-8CEB-11C377690FD8}"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tr-TR"/>
        </a:p>
      </dgm:t>
    </dgm:pt>
    <dgm:pt modelId="{AE1F3DFA-1814-48CC-B4C1-1AE8CD18935C}" type="pres">
      <dgm:prSet presAssocID="{AA80D44B-5CA0-499B-8CEB-11C377690FD8}" presName="Name0" presStyleCnt="0">
        <dgm:presLayoutVars>
          <dgm:chMax val="7"/>
          <dgm:dir/>
          <dgm:animLvl val="lvl"/>
          <dgm:resizeHandles val="exact"/>
        </dgm:presLayoutVars>
      </dgm:prSet>
      <dgm:spPr/>
      <dgm:t>
        <a:bodyPr/>
        <a:lstStyle/>
        <a:p>
          <a:endParaRPr lang="tr-TR"/>
        </a:p>
      </dgm:t>
    </dgm:pt>
  </dgm:ptLst>
  <dgm:cxnLst>
    <dgm:cxn modelId="{A561BD0C-01DB-4968-B693-B2CD4F4422EA}" type="presOf" srcId="{AA80D44B-5CA0-499B-8CEB-11C377690FD8}" destId="{AE1F3DFA-1814-48CC-B4C1-1AE8CD18935C}" srcOrd="0" destOrd="0" presId="urn:microsoft.com/office/officeart/2005/8/layout/targe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F67697-3F91-40EF-AC66-5A8149D582E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1C091508-1510-4C98-B6C8-D5D3A59FE414}">
      <dgm:prSet/>
      <dgm:spPr/>
      <dgm:t>
        <a:bodyPr/>
        <a:lstStyle/>
        <a:p>
          <a:pPr rtl="0"/>
          <a:r>
            <a:rPr lang="tr-TR" b="1" dirty="0" err="1" smtClean="0"/>
            <a:t>Çoçuk</a:t>
          </a:r>
          <a:r>
            <a:rPr lang="tr-TR" b="1" dirty="0" smtClean="0"/>
            <a:t> işçi ve Genç işçi sigortalılığı</a:t>
          </a:r>
          <a:endParaRPr lang="tr-TR" dirty="0"/>
        </a:p>
      </dgm:t>
    </dgm:pt>
    <dgm:pt modelId="{26A8B9BF-517B-42CC-8175-4C89934272B9}" type="parTrans" cxnId="{267740DA-3DA7-48F5-93E1-43D45A3F1F62}">
      <dgm:prSet/>
      <dgm:spPr/>
      <dgm:t>
        <a:bodyPr/>
        <a:lstStyle/>
        <a:p>
          <a:endParaRPr lang="tr-TR"/>
        </a:p>
      </dgm:t>
    </dgm:pt>
    <dgm:pt modelId="{737CA847-5B89-484B-80F0-70DB753638FF}" type="sibTrans" cxnId="{267740DA-3DA7-48F5-93E1-43D45A3F1F62}">
      <dgm:prSet/>
      <dgm:spPr/>
      <dgm:t>
        <a:bodyPr/>
        <a:lstStyle/>
        <a:p>
          <a:endParaRPr lang="tr-TR"/>
        </a:p>
      </dgm:t>
    </dgm:pt>
    <dgm:pt modelId="{CE442EB8-1ED4-4B58-9FE8-FE81407647B1}" type="pres">
      <dgm:prSet presAssocID="{B8F67697-3F91-40EF-AC66-5A8149D582EC}" presName="linear" presStyleCnt="0">
        <dgm:presLayoutVars>
          <dgm:animLvl val="lvl"/>
          <dgm:resizeHandles val="exact"/>
        </dgm:presLayoutVars>
      </dgm:prSet>
      <dgm:spPr/>
      <dgm:t>
        <a:bodyPr/>
        <a:lstStyle/>
        <a:p>
          <a:endParaRPr lang="tr-TR"/>
        </a:p>
      </dgm:t>
    </dgm:pt>
    <dgm:pt modelId="{D48A8D16-740E-4732-8206-E4E76943DAA9}" type="pres">
      <dgm:prSet presAssocID="{1C091508-1510-4C98-B6C8-D5D3A59FE414}" presName="parentText" presStyleLbl="node1" presStyleIdx="0" presStyleCnt="1">
        <dgm:presLayoutVars>
          <dgm:chMax val="0"/>
          <dgm:bulletEnabled val="1"/>
        </dgm:presLayoutVars>
      </dgm:prSet>
      <dgm:spPr/>
      <dgm:t>
        <a:bodyPr/>
        <a:lstStyle/>
        <a:p>
          <a:endParaRPr lang="tr-TR"/>
        </a:p>
      </dgm:t>
    </dgm:pt>
  </dgm:ptLst>
  <dgm:cxnLst>
    <dgm:cxn modelId="{267740DA-3DA7-48F5-93E1-43D45A3F1F62}" srcId="{B8F67697-3F91-40EF-AC66-5A8149D582EC}" destId="{1C091508-1510-4C98-B6C8-D5D3A59FE414}" srcOrd="0" destOrd="0" parTransId="{26A8B9BF-517B-42CC-8175-4C89934272B9}" sibTransId="{737CA847-5B89-484B-80F0-70DB753638FF}"/>
    <dgm:cxn modelId="{3CBEC5FA-D63B-4C75-8137-D6895B347127}" type="presOf" srcId="{1C091508-1510-4C98-B6C8-D5D3A59FE414}" destId="{D48A8D16-740E-4732-8206-E4E76943DAA9}" srcOrd="0" destOrd="0" presId="urn:microsoft.com/office/officeart/2005/8/layout/vList2"/>
    <dgm:cxn modelId="{AD9027EA-542D-447B-A4E3-818E376A5572}" type="presOf" srcId="{B8F67697-3F91-40EF-AC66-5A8149D582EC}" destId="{CE442EB8-1ED4-4B58-9FE8-FE81407647B1}" srcOrd="0" destOrd="0" presId="urn:microsoft.com/office/officeart/2005/8/layout/vList2"/>
    <dgm:cxn modelId="{8FE44AAC-09D4-4DF0-8EE5-04683DF150E9}" type="presParOf" srcId="{CE442EB8-1ED4-4B58-9FE8-FE81407647B1}" destId="{D48A8D16-740E-4732-8206-E4E76943DAA9}"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D0C051C-027B-43D9-894E-4E0DA8DF3D7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EF1A00B9-7A0A-4AC8-BDFB-C5B8D0AFB71D}">
      <dgm:prSet/>
      <dgm:spPr/>
      <dgm:t>
        <a:bodyPr/>
        <a:lstStyle/>
        <a:p>
          <a:pPr rtl="0"/>
          <a:r>
            <a:rPr lang="tr-TR" b="1" smtClean="0"/>
            <a:t>Personel Özlük İşleri</a:t>
          </a:r>
          <a:endParaRPr lang="tr-TR"/>
        </a:p>
      </dgm:t>
    </dgm:pt>
    <dgm:pt modelId="{F52C6083-52FE-444B-A21D-ED69075A12F7}" type="parTrans" cxnId="{D877E367-F902-4B3E-81D4-8895DDCBF6A7}">
      <dgm:prSet/>
      <dgm:spPr/>
      <dgm:t>
        <a:bodyPr/>
        <a:lstStyle/>
        <a:p>
          <a:endParaRPr lang="tr-TR"/>
        </a:p>
      </dgm:t>
    </dgm:pt>
    <dgm:pt modelId="{28D2382A-5B1D-4312-A40C-B615D34C0662}" type="sibTrans" cxnId="{D877E367-F902-4B3E-81D4-8895DDCBF6A7}">
      <dgm:prSet/>
      <dgm:spPr/>
      <dgm:t>
        <a:bodyPr/>
        <a:lstStyle/>
        <a:p>
          <a:endParaRPr lang="tr-TR"/>
        </a:p>
      </dgm:t>
    </dgm:pt>
    <dgm:pt modelId="{77B7EAEE-79CA-466C-84AC-E719D550A5FF}" type="pres">
      <dgm:prSet presAssocID="{2D0C051C-027B-43D9-894E-4E0DA8DF3D7B}" presName="linear" presStyleCnt="0">
        <dgm:presLayoutVars>
          <dgm:animLvl val="lvl"/>
          <dgm:resizeHandles val="exact"/>
        </dgm:presLayoutVars>
      </dgm:prSet>
      <dgm:spPr/>
      <dgm:t>
        <a:bodyPr/>
        <a:lstStyle/>
        <a:p>
          <a:endParaRPr lang="tr-TR"/>
        </a:p>
      </dgm:t>
    </dgm:pt>
    <dgm:pt modelId="{0E3689B9-C1AD-4244-9CAE-A48D8A4A316F}" type="pres">
      <dgm:prSet presAssocID="{EF1A00B9-7A0A-4AC8-BDFB-C5B8D0AFB71D}" presName="parentText" presStyleLbl="node1" presStyleIdx="0" presStyleCnt="1">
        <dgm:presLayoutVars>
          <dgm:chMax val="0"/>
          <dgm:bulletEnabled val="1"/>
        </dgm:presLayoutVars>
      </dgm:prSet>
      <dgm:spPr/>
      <dgm:t>
        <a:bodyPr/>
        <a:lstStyle/>
        <a:p>
          <a:endParaRPr lang="tr-TR"/>
        </a:p>
      </dgm:t>
    </dgm:pt>
  </dgm:ptLst>
  <dgm:cxnLst>
    <dgm:cxn modelId="{D877E367-F902-4B3E-81D4-8895DDCBF6A7}" srcId="{2D0C051C-027B-43D9-894E-4E0DA8DF3D7B}" destId="{EF1A00B9-7A0A-4AC8-BDFB-C5B8D0AFB71D}" srcOrd="0" destOrd="0" parTransId="{F52C6083-52FE-444B-A21D-ED69075A12F7}" sibTransId="{28D2382A-5B1D-4312-A40C-B615D34C0662}"/>
    <dgm:cxn modelId="{5E0C545E-55B5-497D-BBD1-C4DC1862DC77}" type="presOf" srcId="{2D0C051C-027B-43D9-894E-4E0DA8DF3D7B}" destId="{77B7EAEE-79CA-466C-84AC-E719D550A5FF}" srcOrd="0" destOrd="0" presId="urn:microsoft.com/office/officeart/2005/8/layout/vList2"/>
    <dgm:cxn modelId="{676AF2C0-BB74-4D18-B68F-7D19565443F8}" type="presOf" srcId="{EF1A00B9-7A0A-4AC8-BDFB-C5B8D0AFB71D}" destId="{0E3689B9-C1AD-4244-9CAE-A48D8A4A316F}" srcOrd="0" destOrd="0" presId="urn:microsoft.com/office/officeart/2005/8/layout/vList2"/>
    <dgm:cxn modelId="{BEAFF012-8D6C-42C8-81A8-71B923214D5A}" type="presParOf" srcId="{77B7EAEE-79CA-466C-84AC-E719D550A5FF}" destId="{0E3689B9-C1AD-4244-9CAE-A48D8A4A316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9B1F177-368F-4328-BD12-106B21CE1C4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tr-TR"/>
        </a:p>
      </dgm:t>
    </dgm:pt>
    <dgm:pt modelId="{0990D96A-A40A-43D1-8956-E2858DCCE368}">
      <dgm:prSet/>
      <dgm:spPr/>
      <dgm:t>
        <a:bodyPr/>
        <a:lstStyle/>
        <a:p>
          <a:pPr rtl="0"/>
          <a:r>
            <a:rPr lang="tr-TR" b="0" smtClean="0"/>
            <a:t>PERSONEL İZİNLERİ</a:t>
          </a:r>
          <a:endParaRPr lang="tr-TR"/>
        </a:p>
      </dgm:t>
    </dgm:pt>
    <dgm:pt modelId="{341B825C-22F1-46DD-832F-256A239EA0C3}" type="parTrans" cxnId="{34BD6E49-694D-468F-93BC-24748A3F2AD8}">
      <dgm:prSet/>
      <dgm:spPr/>
      <dgm:t>
        <a:bodyPr/>
        <a:lstStyle/>
        <a:p>
          <a:endParaRPr lang="tr-TR"/>
        </a:p>
      </dgm:t>
    </dgm:pt>
    <dgm:pt modelId="{51F44FEE-8608-40B1-8CE2-40A9116A0372}" type="sibTrans" cxnId="{34BD6E49-694D-468F-93BC-24748A3F2AD8}">
      <dgm:prSet/>
      <dgm:spPr/>
      <dgm:t>
        <a:bodyPr/>
        <a:lstStyle/>
        <a:p>
          <a:endParaRPr lang="tr-TR"/>
        </a:p>
      </dgm:t>
    </dgm:pt>
    <dgm:pt modelId="{121C1708-2337-4A98-AF38-5486ABE852BE}" type="pres">
      <dgm:prSet presAssocID="{39B1F177-368F-4328-BD12-106B21CE1C4F}" presName="linear" presStyleCnt="0">
        <dgm:presLayoutVars>
          <dgm:animLvl val="lvl"/>
          <dgm:resizeHandles val="exact"/>
        </dgm:presLayoutVars>
      </dgm:prSet>
      <dgm:spPr/>
      <dgm:t>
        <a:bodyPr/>
        <a:lstStyle/>
        <a:p>
          <a:endParaRPr lang="tr-TR"/>
        </a:p>
      </dgm:t>
    </dgm:pt>
    <dgm:pt modelId="{DB301EBB-C4E7-40CB-9CEE-581FB7F57A5F}" type="pres">
      <dgm:prSet presAssocID="{0990D96A-A40A-43D1-8956-E2858DCCE368}" presName="parentText" presStyleLbl="node1" presStyleIdx="0" presStyleCnt="1">
        <dgm:presLayoutVars>
          <dgm:chMax val="0"/>
          <dgm:bulletEnabled val="1"/>
        </dgm:presLayoutVars>
      </dgm:prSet>
      <dgm:spPr/>
      <dgm:t>
        <a:bodyPr/>
        <a:lstStyle/>
        <a:p>
          <a:endParaRPr lang="tr-TR"/>
        </a:p>
      </dgm:t>
    </dgm:pt>
  </dgm:ptLst>
  <dgm:cxnLst>
    <dgm:cxn modelId="{34BD6E49-694D-468F-93BC-24748A3F2AD8}" srcId="{39B1F177-368F-4328-BD12-106B21CE1C4F}" destId="{0990D96A-A40A-43D1-8956-E2858DCCE368}" srcOrd="0" destOrd="0" parTransId="{341B825C-22F1-46DD-832F-256A239EA0C3}" sibTransId="{51F44FEE-8608-40B1-8CE2-40A9116A0372}"/>
    <dgm:cxn modelId="{1CCDDD84-99C1-4B4E-B9A5-3C4AD4678F58}" type="presOf" srcId="{39B1F177-368F-4328-BD12-106B21CE1C4F}" destId="{121C1708-2337-4A98-AF38-5486ABE852BE}" srcOrd="0" destOrd="0" presId="urn:microsoft.com/office/officeart/2005/8/layout/vList2"/>
    <dgm:cxn modelId="{A7393897-7EEF-4FC6-A9AF-E282CBC45FBA}" type="presOf" srcId="{0990D96A-A40A-43D1-8956-E2858DCCE368}" destId="{DB301EBB-C4E7-40CB-9CEE-581FB7F57A5F}" srcOrd="0" destOrd="0" presId="urn:microsoft.com/office/officeart/2005/8/layout/vList2"/>
    <dgm:cxn modelId="{18F4B982-AA6F-4952-82E3-3003A9754BCD}" type="presParOf" srcId="{121C1708-2337-4A98-AF38-5486ABE852BE}" destId="{DB301EBB-C4E7-40CB-9CEE-581FB7F57A5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A46F727-F5B3-43B1-9EC3-889B9E68B282}"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tr-TR"/>
        </a:p>
      </dgm:t>
    </dgm:pt>
    <dgm:pt modelId="{38BF438B-1D1D-475C-BED3-F2855C4CBBF1}">
      <dgm:prSet/>
      <dgm:spPr/>
      <dgm:t>
        <a:bodyPr/>
        <a:lstStyle/>
        <a:p>
          <a:pPr rtl="0"/>
          <a:r>
            <a:rPr lang="tr-TR" b="1" smtClean="0"/>
            <a:t>İŞ KAZALARINDA YAPILMASI GEREKEN İŞLEMLER</a:t>
          </a:r>
          <a:endParaRPr lang="tr-TR"/>
        </a:p>
      </dgm:t>
    </dgm:pt>
    <dgm:pt modelId="{FA03140B-D7D0-4726-92F8-A60E7E9837E1}" type="parTrans" cxnId="{0F92674B-8738-485F-AA63-60110E37DE8C}">
      <dgm:prSet/>
      <dgm:spPr/>
      <dgm:t>
        <a:bodyPr/>
        <a:lstStyle/>
        <a:p>
          <a:endParaRPr lang="tr-TR"/>
        </a:p>
      </dgm:t>
    </dgm:pt>
    <dgm:pt modelId="{76363962-DC43-44C6-8AF3-210117DCF455}" type="sibTrans" cxnId="{0F92674B-8738-485F-AA63-60110E37DE8C}">
      <dgm:prSet/>
      <dgm:spPr/>
      <dgm:t>
        <a:bodyPr/>
        <a:lstStyle/>
        <a:p>
          <a:endParaRPr lang="tr-TR"/>
        </a:p>
      </dgm:t>
    </dgm:pt>
    <dgm:pt modelId="{AB31927E-E8E4-420F-A380-3FF2448D8656}" type="pres">
      <dgm:prSet presAssocID="{4A46F727-F5B3-43B1-9EC3-889B9E68B282}" presName="Name0" presStyleCnt="0">
        <dgm:presLayoutVars>
          <dgm:dir/>
          <dgm:animLvl val="lvl"/>
          <dgm:resizeHandles val="exact"/>
        </dgm:presLayoutVars>
      </dgm:prSet>
      <dgm:spPr/>
      <dgm:t>
        <a:bodyPr/>
        <a:lstStyle/>
        <a:p>
          <a:endParaRPr lang="tr-TR"/>
        </a:p>
      </dgm:t>
    </dgm:pt>
    <dgm:pt modelId="{8CA6820E-5FA6-49B5-B5E7-37F3C5D031B9}" type="pres">
      <dgm:prSet presAssocID="{38BF438B-1D1D-475C-BED3-F2855C4CBBF1}" presName="linNode" presStyleCnt="0"/>
      <dgm:spPr/>
    </dgm:pt>
    <dgm:pt modelId="{B22C4F0D-2304-4051-AF0D-4ABD1E11B48F}" type="pres">
      <dgm:prSet presAssocID="{38BF438B-1D1D-475C-BED3-F2855C4CBBF1}" presName="parentText" presStyleLbl="node1" presStyleIdx="0" presStyleCnt="1">
        <dgm:presLayoutVars>
          <dgm:chMax val="1"/>
          <dgm:bulletEnabled val="1"/>
        </dgm:presLayoutVars>
      </dgm:prSet>
      <dgm:spPr/>
      <dgm:t>
        <a:bodyPr/>
        <a:lstStyle/>
        <a:p>
          <a:endParaRPr lang="tr-TR"/>
        </a:p>
      </dgm:t>
    </dgm:pt>
  </dgm:ptLst>
  <dgm:cxnLst>
    <dgm:cxn modelId="{6D9C6658-01CE-4CCD-81CA-35D7FE06A5E3}" type="presOf" srcId="{38BF438B-1D1D-475C-BED3-F2855C4CBBF1}" destId="{B22C4F0D-2304-4051-AF0D-4ABD1E11B48F}" srcOrd="0" destOrd="0" presId="urn:microsoft.com/office/officeart/2005/8/layout/vList5"/>
    <dgm:cxn modelId="{0F92674B-8738-485F-AA63-60110E37DE8C}" srcId="{4A46F727-F5B3-43B1-9EC3-889B9E68B282}" destId="{38BF438B-1D1D-475C-BED3-F2855C4CBBF1}" srcOrd="0" destOrd="0" parTransId="{FA03140B-D7D0-4726-92F8-A60E7E9837E1}" sibTransId="{76363962-DC43-44C6-8AF3-210117DCF455}"/>
    <dgm:cxn modelId="{D66BA52D-2C16-404B-A957-3E50AFBDFD71}" type="presOf" srcId="{4A46F727-F5B3-43B1-9EC3-889B9E68B282}" destId="{AB31927E-E8E4-420F-A380-3FF2448D8656}" srcOrd="0" destOrd="0" presId="urn:microsoft.com/office/officeart/2005/8/layout/vList5"/>
    <dgm:cxn modelId="{3E63A638-12DE-445B-8292-8D3A9DA2202A}" type="presParOf" srcId="{AB31927E-E8E4-420F-A380-3FF2448D8656}" destId="{8CA6820E-5FA6-49B5-B5E7-37F3C5D031B9}" srcOrd="0" destOrd="0" presId="urn:microsoft.com/office/officeart/2005/8/layout/vList5"/>
    <dgm:cxn modelId="{51ECD623-FA2D-41C9-9E61-80B560AB7505}" type="presParOf" srcId="{8CA6820E-5FA6-49B5-B5E7-37F3C5D031B9}" destId="{B22C4F0D-2304-4051-AF0D-4ABD1E11B48F}" srcOrd="0"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82094-BD62-4E52-A74D-D75DE20A3E87}">
      <dsp:nvSpPr>
        <dsp:cNvPr id="0" name=""/>
        <dsp:cNvSpPr/>
      </dsp:nvSpPr>
      <dsp:spPr>
        <a:xfrm>
          <a:off x="0" y="269781"/>
          <a:ext cx="8229600" cy="67392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tr-TR" sz="2400" b="1" kern="1200" smtClean="0"/>
            <a:t>İşçi Özlük Dosyası</a:t>
          </a:r>
          <a:endParaRPr lang="tr-TR" sz="2400" kern="1200"/>
        </a:p>
      </dsp:txBody>
      <dsp:txXfrm>
        <a:off x="32898" y="302679"/>
        <a:ext cx="8163804" cy="608124"/>
      </dsp:txXfrm>
    </dsp:sp>
    <dsp:sp modelId="{B4E6C7F3-E585-4EC0-8C25-5459AF6F1756}">
      <dsp:nvSpPr>
        <dsp:cNvPr id="0" name=""/>
        <dsp:cNvSpPr/>
      </dsp:nvSpPr>
      <dsp:spPr>
        <a:xfrm>
          <a:off x="0" y="943701"/>
          <a:ext cx="8229600" cy="4173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tr-TR" sz="1900" b="1" kern="1200" dirty="0" smtClean="0">
              <a:hlinkClick xmlns:r="http://schemas.openxmlformats.org/officeDocument/2006/relationships" r:id="rId1"/>
            </a:rPr>
            <a:t>4857 sayılı İş Kanunu</a:t>
          </a:r>
          <a:r>
            <a:rPr lang="tr-TR" sz="1900" b="1" kern="1200" dirty="0" smtClean="0"/>
            <a:t> </a:t>
          </a:r>
          <a:r>
            <a:rPr lang="tr-TR" sz="1900" kern="1200" dirty="0" smtClean="0"/>
            <a:t>Madde 75 - İşveren çalıştırdığı her işçi için bir özlük dosyası düzenler. İşveren bu dosyada, işçinin kimlik bilgilerinin yanında, bu Kanun ve diğer kanunlar uyarınca düzenlemek zorunda olduğu her türlü belge ve kayıtları saklamak ve bunları istendiği zaman yetkili memur ve mercilere göstermek zorundadır.</a:t>
          </a:r>
          <a:endParaRPr lang="tr-TR" sz="1900" kern="1200" dirty="0"/>
        </a:p>
        <a:p>
          <a:pPr marL="171450" lvl="1" indent="-171450" algn="l" defTabSz="844550" rtl="0">
            <a:lnSpc>
              <a:spcPct val="90000"/>
            </a:lnSpc>
            <a:spcBef>
              <a:spcPct val="0"/>
            </a:spcBef>
            <a:spcAft>
              <a:spcPct val="20000"/>
            </a:spcAft>
            <a:buChar char="••"/>
          </a:pPr>
          <a:r>
            <a:rPr lang="tr-TR" sz="1900" kern="1200" dirty="0" smtClean="0"/>
            <a:t>Özlük dosyası olmaması cezayı gerektirmekle birlikte, ayrıca özlük dosyasında bulunması zorunlu olan belgeleri düzenlememek veya zamanında ilgili kuruma vermemek de cezayı gerektirmektedir. Bazı belgelerin bulunmaması doğrudan idari para cezası gerektirmemekle birlikte, hem denetimlerde, hem de ihtilaflı hallerde ispat için bulundurulması gerekir</a:t>
          </a:r>
          <a:endParaRPr lang="tr-TR" sz="1900" kern="1200" dirty="0"/>
        </a:p>
      </dsp:txBody>
      <dsp:txXfrm>
        <a:off x="0" y="943701"/>
        <a:ext cx="8229600" cy="41731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8F3BF1-4BB4-4CD3-B5F7-EE611C49B614}">
      <dsp:nvSpPr>
        <dsp:cNvPr id="0" name=""/>
        <dsp:cNvSpPr/>
      </dsp:nvSpPr>
      <dsp:spPr>
        <a:xfrm>
          <a:off x="0" y="2045"/>
          <a:ext cx="8229600" cy="70200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tr-TR" sz="2500" b="1" kern="1200" smtClean="0"/>
            <a:t>Diğer Bilgi ve Belgeler</a:t>
          </a:r>
          <a:endParaRPr lang="tr-TR" sz="2500" kern="1200"/>
        </a:p>
      </dsp:txBody>
      <dsp:txXfrm>
        <a:off x="34269" y="36314"/>
        <a:ext cx="8161062" cy="6334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B2A4BC-F6CC-46EF-B0DE-66083C2BBFEE}">
      <dsp:nvSpPr>
        <dsp:cNvPr id="0" name=""/>
        <dsp:cNvSpPr/>
      </dsp:nvSpPr>
      <dsp:spPr>
        <a:xfrm>
          <a:off x="0" y="408269"/>
          <a:ext cx="8229600" cy="237144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tr-TR" sz="1500" kern="1200" dirty="0" smtClean="0"/>
            <a:t>İş Kanunu 109. Maddesi uyarınca işçiye yapılacak tüm bildirimlerin yazılı olması gerekir. Bildirim yapılacak kişi bunu imzalamazsa, bu husus orada tutanakla tespit edilir. Tutanak en az iki kişi tarafından imzalanır. İşçiye yapılan bildirimlere ilişkin imzalı örnek veya imzadan kaçınmış ise düzenlenen tutanak eklenerek bunların da özlük dosyasında saklanması gerekir</a:t>
          </a:r>
          <a:endParaRPr lang="tr-TR" sz="1500" kern="1200" dirty="0"/>
        </a:p>
      </dsp:txBody>
      <dsp:txXfrm>
        <a:off x="115764" y="524033"/>
        <a:ext cx="7998072" cy="2139915"/>
      </dsp:txXfrm>
    </dsp:sp>
    <dsp:sp modelId="{3E4D94BE-CE32-4766-A30E-6191F67B2897}">
      <dsp:nvSpPr>
        <dsp:cNvPr id="0" name=""/>
        <dsp:cNvSpPr/>
      </dsp:nvSpPr>
      <dsp:spPr>
        <a:xfrm>
          <a:off x="0" y="2822913"/>
          <a:ext cx="8229600" cy="237144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just" defTabSz="666750" rtl="0">
            <a:lnSpc>
              <a:spcPct val="90000"/>
            </a:lnSpc>
            <a:spcBef>
              <a:spcPct val="0"/>
            </a:spcBef>
            <a:spcAft>
              <a:spcPct val="35000"/>
            </a:spcAft>
          </a:pPr>
          <a:endParaRPr lang="tr-TR" sz="1500" kern="1200" dirty="0" smtClean="0"/>
        </a:p>
        <a:p>
          <a:pPr lvl="0" algn="just" defTabSz="666750" rtl="0">
            <a:lnSpc>
              <a:spcPct val="90000"/>
            </a:lnSpc>
            <a:spcBef>
              <a:spcPct val="0"/>
            </a:spcBef>
            <a:spcAft>
              <a:spcPct val="35000"/>
            </a:spcAft>
          </a:pPr>
          <a:r>
            <a:rPr lang="tr-TR" sz="1500" kern="1200" dirty="0" smtClean="0"/>
            <a:t>	İşçi özlük dosyası her işçi için ayrı ayrı düzenlenmesi gerektiğinden, özlük dosyası düzenlenmeyen her işçi için ayrı ayrı idari para cezası söz konusu olacaktır.</a:t>
          </a:r>
        </a:p>
        <a:p>
          <a:pPr lvl="0" algn="l" defTabSz="666750" rtl="0">
            <a:lnSpc>
              <a:spcPct val="90000"/>
            </a:lnSpc>
            <a:spcBef>
              <a:spcPct val="0"/>
            </a:spcBef>
            <a:spcAft>
              <a:spcPct val="35000"/>
            </a:spcAft>
          </a:pPr>
          <a:r>
            <a:rPr lang="tr-TR" sz="1500" b="1" kern="1200" dirty="0" smtClean="0">
              <a:solidFill>
                <a:schemeClr val="tx1"/>
              </a:solidFill>
            </a:rPr>
            <a:t>UNUTMAYIN!!!   </a:t>
          </a:r>
        </a:p>
        <a:p>
          <a:pPr lvl="0" algn="l" defTabSz="666750" rtl="0">
            <a:lnSpc>
              <a:spcPct val="90000"/>
            </a:lnSpc>
            <a:spcBef>
              <a:spcPct val="0"/>
            </a:spcBef>
            <a:spcAft>
              <a:spcPct val="35000"/>
            </a:spcAft>
          </a:pPr>
          <a:r>
            <a:rPr lang="tr-TR" sz="1500" kern="1200" dirty="0" smtClean="0"/>
            <a:t>İş kanununa uygun hazırlanmış</a:t>
          </a:r>
        </a:p>
        <a:p>
          <a:pPr lvl="0" algn="l" defTabSz="666750" rtl="0">
            <a:lnSpc>
              <a:spcPct val="90000"/>
            </a:lnSpc>
            <a:spcBef>
              <a:spcPct val="0"/>
            </a:spcBef>
            <a:spcAft>
              <a:spcPct val="35000"/>
            </a:spcAft>
          </a:pPr>
          <a:r>
            <a:rPr lang="tr-TR" sz="1500" b="1" i="0" kern="1200" dirty="0" smtClean="0">
              <a:solidFill>
                <a:schemeClr val="tx1"/>
              </a:solidFill>
            </a:rPr>
            <a:t>İŞÇİ ÖZLÜK DOSYASI İŞVERENİ KURTARIR</a:t>
          </a:r>
          <a:endParaRPr lang="tr-TR" sz="1500" kern="1200" dirty="0">
            <a:solidFill>
              <a:schemeClr val="tx1"/>
            </a:solidFill>
          </a:endParaRPr>
        </a:p>
      </dsp:txBody>
      <dsp:txXfrm>
        <a:off x="115764" y="2938677"/>
        <a:ext cx="7998072" cy="2139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A8840-71DA-4D91-BF04-5F052739220F}">
      <dsp:nvSpPr>
        <dsp:cNvPr id="0" name=""/>
        <dsp:cNvSpPr/>
      </dsp:nvSpPr>
      <dsp:spPr>
        <a:xfrm>
          <a:off x="0" y="220500"/>
          <a:ext cx="8229600" cy="70200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tr-TR" sz="2500" b="1" kern="1200" smtClean="0"/>
            <a:t>İşçi Özlük Dosyasında Bulunması Gereken Evraklar</a:t>
          </a:r>
          <a:endParaRPr lang="tr-TR" sz="2500" kern="1200"/>
        </a:p>
      </dsp:txBody>
      <dsp:txXfrm>
        <a:off x="34269" y="254769"/>
        <a:ext cx="8161062" cy="6334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D8E26F-88DA-47A5-90F3-F5E647787D57}">
      <dsp:nvSpPr>
        <dsp:cNvPr id="0" name=""/>
        <dsp:cNvSpPr/>
      </dsp:nvSpPr>
      <dsp:spPr>
        <a:xfrm>
          <a:off x="-223978" y="0"/>
          <a:ext cx="5530619" cy="5530619"/>
        </a:xfrm>
        <a:prstGeom prst="triangl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F57B6E-0F80-4113-A15C-967620D557CA}">
      <dsp:nvSpPr>
        <dsp:cNvPr id="0" name=""/>
        <dsp:cNvSpPr/>
      </dsp:nvSpPr>
      <dsp:spPr>
        <a:xfrm>
          <a:off x="223984" y="575892"/>
          <a:ext cx="8229594" cy="1318370"/>
        </a:xfrm>
        <a:prstGeom prst="roundRect">
          <a:avLst/>
        </a:prstGeom>
        <a:solidFill>
          <a:schemeClr val="lt1">
            <a:hueOff val="0"/>
            <a:satOff val="0"/>
            <a:lumOff val="0"/>
            <a:alpha val="9800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tr-TR" sz="1600" kern="1200" dirty="0" smtClean="0"/>
            <a:t>6704 sayılı Kanun  ile Yıllık izin süreleri, tarafların anlaşması ile bir bölümü 10 günden aşağı olmamak üzere bölümler hâlinde kullanılabilir" olarak düzenlenmiştir.</a:t>
          </a:r>
          <a:endParaRPr lang="tr-TR" sz="1600" kern="1200" dirty="0"/>
        </a:p>
      </dsp:txBody>
      <dsp:txXfrm>
        <a:off x="288342" y="640250"/>
        <a:ext cx="8100878" cy="1189654"/>
      </dsp:txXfrm>
    </dsp:sp>
    <dsp:sp modelId="{A0455245-E540-4148-9915-AFE32E571E10}">
      <dsp:nvSpPr>
        <dsp:cNvPr id="0" name=""/>
        <dsp:cNvSpPr/>
      </dsp:nvSpPr>
      <dsp:spPr>
        <a:xfrm>
          <a:off x="223984" y="1958879"/>
          <a:ext cx="8229594" cy="1362429"/>
        </a:xfrm>
        <a:prstGeom prst="roundRect">
          <a:avLst/>
        </a:prstGeom>
        <a:solidFill>
          <a:schemeClr val="lt1">
            <a:hueOff val="0"/>
            <a:satOff val="0"/>
            <a:lum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tr-TR" sz="1500" kern="1200" dirty="0" smtClean="0"/>
            <a:t>Buna göre, yıllık izin süresinin bölünmesinde tarafların anlaşması yanında tek bir şartın gerçekleşmesi gerekmektedir. Bu şart yıllık izin süresinin bir bölümünün </a:t>
          </a:r>
          <a:r>
            <a:rPr lang="tr-TR" sz="1500" b="1" kern="1200" dirty="0" smtClean="0"/>
            <a:t>10 günden az </a:t>
          </a:r>
          <a:r>
            <a:rPr lang="tr-TR" sz="1500" kern="1200" dirty="0" smtClean="0"/>
            <a:t>olamayacağıdır.</a:t>
          </a:r>
          <a:endParaRPr lang="tr-TR" sz="1500" kern="1200" dirty="0"/>
        </a:p>
      </dsp:txBody>
      <dsp:txXfrm>
        <a:off x="290492" y="2025387"/>
        <a:ext cx="8096578" cy="1229413"/>
      </dsp:txXfrm>
    </dsp:sp>
    <dsp:sp modelId="{D8E7D6CD-EF39-4337-A471-7036A9F8C883}">
      <dsp:nvSpPr>
        <dsp:cNvPr id="0" name=""/>
        <dsp:cNvSpPr/>
      </dsp:nvSpPr>
      <dsp:spPr>
        <a:xfrm>
          <a:off x="242282" y="3405429"/>
          <a:ext cx="8192998" cy="1484679"/>
        </a:xfrm>
        <a:prstGeom prst="roundRect">
          <a:avLst/>
        </a:prstGeom>
        <a:solidFill>
          <a:schemeClr val="lt1">
            <a:hueOff val="0"/>
            <a:satOff val="0"/>
            <a:lum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tr-TR" sz="1400" kern="1200" dirty="0" smtClean="0"/>
            <a:t>Örnek vermek gerekirse, 14 günlük yıllık izne hak kazanan işçinin bu süreyi 10+1+1+1+1 şeklinde kullanabilecek. </a:t>
          </a:r>
          <a:r>
            <a:rPr lang="tr-TR" sz="1400" kern="1200" dirty="0" smtClean="0">
              <a:hlinkClick xmlns:r="http://schemas.openxmlformats.org/officeDocument/2006/relationships" r:id="rId1" action="ppaction://hlinkfile"/>
            </a:rPr>
            <a:t>(</a:t>
          </a:r>
          <a:r>
            <a:rPr lang="tr-TR" sz="1400" kern="1200" dirty="0" err="1" smtClean="0">
              <a:hlinkClick xmlns:r="http://schemas.openxmlformats.org/officeDocument/2006/relationships" r:id="rId1" action="ppaction://hlinkfile"/>
            </a:rPr>
            <a:t>Y.İzin</a:t>
          </a:r>
          <a:r>
            <a:rPr lang="tr-TR" sz="1400" kern="1200" dirty="0" smtClean="0">
              <a:hlinkClick xmlns:r="http://schemas.openxmlformats.org/officeDocument/2006/relationships" r:id="rId1" action="ppaction://hlinkfile"/>
            </a:rPr>
            <a:t> Bilgi)</a:t>
          </a:r>
          <a:endParaRPr lang="tr-TR" sz="1400" kern="1200" dirty="0" smtClean="0"/>
        </a:p>
        <a:p>
          <a:pPr lvl="0" algn="ctr" defTabSz="622300" rtl="0">
            <a:lnSpc>
              <a:spcPct val="90000"/>
            </a:lnSpc>
            <a:spcBef>
              <a:spcPct val="0"/>
            </a:spcBef>
            <a:spcAft>
              <a:spcPct val="35000"/>
            </a:spcAft>
          </a:pPr>
          <a:r>
            <a:rPr lang="tr-TR" sz="1400" kern="1200" dirty="0" smtClean="0"/>
            <a:t>DİKKAT!! Personelin yıllık iznin kullanıp kullanmadığının ispatı İşverene aittir. </a:t>
          </a:r>
        </a:p>
      </dsp:txBody>
      <dsp:txXfrm>
        <a:off x="314758" y="3477905"/>
        <a:ext cx="8048046" cy="13397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A8D16-740E-4732-8206-E4E76943DAA9}">
      <dsp:nvSpPr>
        <dsp:cNvPr id="0" name=""/>
        <dsp:cNvSpPr/>
      </dsp:nvSpPr>
      <dsp:spPr>
        <a:xfrm>
          <a:off x="0" y="8160"/>
          <a:ext cx="8229600" cy="6177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tr-TR" sz="2200" b="1" kern="1200" dirty="0" err="1" smtClean="0"/>
            <a:t>Çoçuk</a:t>
          </a:r>
          <a:r>
            <a:rPr lang="tr-TR" sz="2200" b="1" kern="1200" dirty="0" smtClean="0"/>
            <a:t> işçi ve Genç işçi sigortalılığı</a:t>
          </a:r>
          <a:endParaRPr lang="tr-TR" sz="2200" kern="1200" dirty="0"/>
        </a:p>
      </dsp:txBody>
      <dsp:txXfrm>
        <a:off x="30157" y="38317"/>
        <a:ext cx="8169286" cy="55744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3689B9-C1AD-4244-9CAE-A48D8A4A316F}">
      <dsp:nvSpPr>
        <dsp:cNvPr id="0" name=""/>
        <dsp:cNvSpPr/>
      </dsp:nvSpPr>
      <dsp:spPr>
        <a:xfrm>
          <a:off x="0" y="236"/>
          <a:ext cx="8229600" cy="56160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tr-TR" sz="2000" b="1" kern="1200" smtClean="0"/>
            <a:t>Personel Özlük İşleri</a:t>
          </a:r>
          <a:endParaRPr lang="tr-TR" sz="2000" kern="1200"/>
        </a:p>
      </dsp:txBody>
      <dsp:txXfrm>
        <a:off x="27415" y="27651"/>
        <a:ext cx="8174770" cy="5067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301EBB-C4E7-40CB-9CEE-581FB7F57A5F}">
      <dsp:nvSpPr>
        <dsp:cNvPr id="0" name=""/>
        <dsp:cNvSpPr/>
      </dsp:nvSpPr>
      <dsp:spPr>
        <a:xfrm>
          <a:off x="0" y="9968"/>
          <a:ext cx="8229600" cy="75816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tr-TR" sz="2700" b="0" kern="1200" smtClean="0"/>
            <a:t>PERSONEL İZİNLERİ</a:t>
          </a:r>
          <a:endParaRPr lang="tr-TR" sz="2700" kern="1200"/>
        </a:p>
      </dsp:txBody>
      <dsp:txXfrm>
        <a:off x="37010" y="46978"/>
        <a:ext cx="8155580" cy="68414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2C4F0D-2304-4051-AF0D-4ABD1E11B48F}">
      <dsp:nvSpPr>
        <dsp:cNvPr id="0" name=""/>
        <dsp:cNvSpPr/>
      </dsp:nvSpPr>
      <dsp:spPr>
        <a:xfrm>
          <a:off x="2633471" y="0"/>
          <a:ext cx="2962656" cy="70609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tr-TR" sz="1600" b="1" kern="1200" smtClean="0"/>
            <a:t>İŞ KAZALARINDA YAPILMASI GEREKEN İŞLEMLER</a:t>
          </a:r>
          <a:endParaRPr lang="tr-TR" sz="1600" kern="1200"/>
        </a:p>
      </dsp:txBody>
      <dsp:txXfrm>
        <a:off x="2667939" y="34468"/>
        <a:ext cx="2893720" cy="6371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428976-444A-44DD-B2E7-36C40FCA7041}" type="datetimeFigureOut">
              <a:rPr lang="tr-TR" smtClean="0"/>
              <a:t>18.10.2017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953F99-EC02-4864-A2F1-683DF8B3BA2F}" type="slidenum">
              <a:rPr lang="tr-TR" smtClean="0"/>
              <a:t>‹#›</a:t>
            </a:fld>
            <a:endParaRPr lang="tr-TR"/>
          </a:p>
        </p:txBody>
      </p:sp>
    </p:spTree>
    <p:extLst>
      <p:ext uri="{BB962C8B-B14F-4D97-AF65-F5344CB8AC3E}">
        <p14:creationId xmlns:p14="http://schemas.microsoft.com/office/powerpoint/2010/main" val="1020398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Dik Üçgen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Başlık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Grup 1"/>
          <p:cNvGrpSpPr/>
          <p:nvPr/>
        </p:nvGrpSpPr>
        <p:grpSpPr>
          <a:xfrm>
            <a:off x="-3765" y="4953000"/>
            <a:ext cx="9147765" cy="1912088"/>
            <a:chOff x="-3765" y="4832896"/>
            <a:chExt cx="9147765" cy="2032192"/>
          </a:xfrm>
        </p:grpSpPr>
        <p:sp>
          <p:nvSpPr>
            <p:cNvPr id="7" name="Serbest 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Serbest 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Serbest 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Düz Bağlayıcı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Veri Yer Tutucusu 29"/>
          <p:cNvSpPr>
            <a:spLocks noGrp="1"/>
          </p:cNvSpPr>
          <p:nvPr>
            <p:ph type="dt" sz="half" idx="10"/>
          </p:nvPr>
        </p:nvSpPr>
        <p:spPr/>
        <p:txBody>
          <a:bodyPr/>
          <a:lstStyle>
            <a:lvl1pPr>
              <a:defRPr>
                <a:solidFill>
                  <a:srgbClr val="FFFFFF"/>
                </a:solidFill>
              </a:defRPr>
            </a:lvl1pPr>
            <a:extLst/>
          </a:lstStyle>
          <a:p>
            <a:fld id="{A23720DD-5B6D-40BF-8493-A6B52D484E6B}" type="datetimeFigureOut">
              <a:rPr lang="tr-TR" smtClean="0"/>
              <a:t>18.10.2017</a:t>
            </a:fld>
            <a:endParaRPr lang="tr-TR"/>
          </a:p>
        </p:txBody>
      </p:sp>
      <p:sp>
        <p:nvSpPr>
          <p:cNvPr id="19" name="Altbilgi Yer Tutucusu 18"/>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Slayt Numarası Yer Tutucusu 26"/>
          <p:cNvSpPr>
            <a:spLocks noGrp="1"/>
          </p:cNvSpPr>
          <p:nvPr>
            <p:ph type="sldNum" sz="quarter" idx="12"/>
          </p:nvPr>
        </p:nvSpPr>
        <p:spPr/>
        <p:txBody>
          <a:bodyPr/>
          <a:lstStyle>
            <a:lvl1pPr>
              <a:defRPr>
                <a:solidFill>
                  <a:srgbClr val="FFFFFF"/>
                </a:solidFill>
              </a:defRPr>
            </a:lvl1pPr>
            <a:extLst/>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7" name="Başlık 6"/>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7" name="Köşeli Çift Ayraç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Köşeli Çift Ayraç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8" name="Başlık 7"/>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6" name="Başlık 5"/>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extLst/>
          </a:lstStyle>
          <a:p>
            <a:fld id="{A23720DD-5B6D-40BF-8493-A6B52D484E6B}" type="datetimeFigureOut">
              <a:rPr lang="tr-TR" smtClean="0"/>
              <a:t>18.10.2017</a:t>
            </a:fld>
            <a:endParaRPr lang="tr-TR"/>
          </a:p>
        </p:txBody>
      </p:sp>
      <p:sp>
        <p:nvSpPr>
          <p:cNvPr id="3" name="Altbilgi Yer Tutucusu 2"/>
          <p:cNvSpPr>
            <a:spLocks noGrp="1"/>
          </p:cNvSpPr>
          <p:nvPr>
            <p:ph type="ftr" sz="quarter" idx="11"/>
          </p:nvPr>
        </p:nvSpPr>
        <p:spPr/>
        <p:txBody>
          <a:bodyPr/>
          <a:lstStyle>
            <a:extLst/>
          </a:lstStyle>
          <a:p>
            <a:endParaRPr lang="tr-TR"/>
          </a:p>
        </p:txBody>
      </p:sp>
      <p:sp>
        <p:nvSpPr>
          <p:cNvPr id="4" name="Slayt Numarası Yer Tutucusu 3"/>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727032" y="6407944"/>
            <a:ext cx="1920240" cy="365760"/>
          </a:xfrm>
        </p:spPr>
        <p:txBody>
          <a:bodyPr/>
          <a:lstStyle>
            <a:extLst/>
          </a:lstStyle>
          <a:p>
            <a:fld id="{A23720DD-5B6D-40BF-8493-A6B52D484E6B}" type="datetimeFigureOut">
              <a:rPr lang="tr-TR" smtClean="0"/>
              <a:t>18.10.2017</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Resim Yer Tutucusu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Veri Yer Tutucusu 4"/>
          <p:cNvSpPr>
            <a:spLocks noGrp="1"/>
          </p:cNvSpPr>
          <p:nvPr>
            <p:ph type="dt" sz="half" idx="10"/>
          </p:nvPr>
        </p:nvSpPr>
        <p:spPr/>
        <p:txBody>
          <a:bodyPr/>
          <a:lstStyle>
            <a:lvl1pPr>
              <a:defRPr>
                <a:solidFill>
                  <a:schemeClr val="tx1"/>
                </a:solidFill>
              </a:defRPr>
            </a:lvl1pPr>
            <a:extLst/>
          </a:lstStyle>
          <a:p>
            <a:fld id="{A23720DD-5B6D-40BF-8493-A6B52D484E6B}" type="datetimeFigureOut">
              <a:rPr lang="tr-TR" smtClean="0"/>
              <a:t>18.10.2017</a:t>
            </a:fld>
            <a:endParaRPr lang="tr-TR"/>
          </a:p>
        </p:txBody>
      </p:sp>
      <p:sp>
        <p:nvSpPr>
          <p:cNvPr id="6" name="Altbilgi Yer Tutucusu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Slayt Numarası Yer Tutucusu 6"/>
          <p:cNvSpPr>
            <a:spLocks noGrp="1"/>
          </p:cNvSpPr>
          <p:nvPr>
            <p:ph type="sldNum" sz="quarter" idx="12"/>
          </p:nvPr>
        </p:nvSpPr>
        <p:spPr/>
        <p:txBody>
          <a:bodyPr/>
          <a:lstStyle>
            <a:lvl1pPr>
              <a:defRPr>
                <a:solidFill>
                  <a:schemeClr val="tx1"/>
                </a:solidFill>
              </a:defRPr>
            </a:lvl1pPr>
            <a:extLst/>
          </a:lstStyle>
          <a:p>
            <a:fld id="{F302176B-0E47-46AC-8F43-DAB4B8A37D06}" type="slidenum">
              <a:rPr lang="tr-TR" smtClean="0"/>
              <a:t>‹#›</a:t>
            </a:fld>
            <a:endParaRPr lang="tr-TR"/>
          </a:p>
        </p:txBody>
      </p:sp>
      <p:sp>
        <p:nvSpPr>
          <p:cNvPr id="2" name="Başlık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Serbest 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Serbest 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Dik Üçgen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Düz Bağlayıcı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Köşeli Çift Ayraç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Köşeli Çift Ayraç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Serbest 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Serbest 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Dik Üçgen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Düz Bağlayıcı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Başlık Yer Tutucusu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23720DD-5B6D-40BF-8493-A6B52D484E6B}" type="datetimeFigureOut">
              <a:rPr lang="tr-TR" smtClean="0"/>
              <a:t>18.10.2017</a:t>
            </a:fld>
            <a:endParaRPr lang="tr-TR"/>
          </a:p>
        </p:txBody>
      </p:sp>
      <p:sp>
        <p:nvSpPr>
          <p:cNvPr id="22" name="Altbilgi Yer Tutucusu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Slayt Numarası Yer Tutucusu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EKLER/T07-&#304;&#350;&#199;&#304;YE%20UYARI.doc" TargetMode="External"/><Relationship Id="rId13" Type="http://schemas.openxmlformats.org/officeDocument/2006/relationships/hyperlink" Target="EKLER/T12-&#304;&#350;&#304;%20AKSATMA%20TUTANA&#286;I.doc" TargetMode="External"/><Relationship Id="rId3" Type="http://schemas.openxmlformats.org/officeDocument/2006/relationships/hyperlink" Target="EKLER/T02-DEVAMSIZLIK-&#304;&#350;E%20GE&#199;%20GELME%20TUTANA&#286;I.doc" TargetMode="External"/><Relationship Id="rId7" Type="http://schemas.openxmlformats.org/officeDocument/2006/relationships/hyperlink" Target="EKLER/T06-&#304;HBAR%20S&#220;RES&#304;%20VERME.doc" TargetMode="External"/><Relationship Id="rId12" Type="http://schemas.openxmlformats.org/officeDocument/2006/relationships/hyperlink" Target="EKLER/T11-&#304;&#350;YER&#304;N&#304;%20TERK%20TUTANA&#286;I.doc" TargetMode="External"/><Relationship Id="rId2" Type="http://schemas.openxmlformats.org/officeDocument/2006/relationships/hyperlink" Target="EKLER/T01-DEVAMSIZLIK%20TUTANA&#286;I.doc" TargetMode="External"/><Relationship Id="rId1" Type="http://schemas.openxmlformats.org/officeDocument/2006/relationships/slideLayout" Target="../slideLayouts/slideLayout2.xml"/><Relationship Id="rId6" Type="http://schemas.openxmlformats.org/officeDocument/2006/relationships/hyperlink" Target="EKLER/T05-&#304;&#350;&#199;&#304;DEN%20SAVUNMA%20ALMA%20-%20DEVAMSIZLIK.doc" TargetMode="External"/><Relationship Id="rId11" Type="http://schemas.openxmlformats.org/officeDocument/2006/relationships/hyperlink" Target="EKLER/T10-SAVUNMA%20-&#304;&#350;%20G&#220;V.MLZ.%20KULLANMAMA.doc" TargetMode="External"/><Relationship Id="rId5" Type="http://schemas.openxmlformats.org/officeDocument/2006/relationships/hyperlink" Target="EKLER/T04-H&#304;ZMET%20AKD&#304;%20FES&#206;H%20B&#304;LD&#304;R&#304;M&#304;.doc" TargetMode="External"/><Relationship Id="rId10" Type="http://schemas.openxmlformats.org/officeDocument/2006/relationships/hyperlink" Target="EKLER/T09-SAVUNMA%20&#304;STEME%20TALEB&#304;.doc" TargetMode="External"/><Relationship Id="rId4" Type="http://schemas.openxmlformats.org/officeDocument/2006/relationships/hyperlink" Target="EKLER/T03-&#304;&#350;E%20&#304;Z&#304;NS&#304;Z%20GE&#199;%20GELME%20&#304;HTARI.doc" TargetMode="External"/><Relationship Id="rId9" Type="http://schemas.openxmlformats.org/officeDocument/2006/relationships/hyperlink" Target="EKLER/T08-&#304;&#350;E%20GELMEME%20NOTER%20&#304;HTAR.doc" TargetMode="External"/><Relationship Id="rId14" Type="http://schemas.openxmlformats.org/officeDocument/2006/relationships/hyperlink" Target="EKLER/T13-FES&#304;H%20B&#304;LD&#304;R&#304;M&#304;N&#304;N%20TEBELL&#220;&#286;%20ED&#304;LMEMES&#304;.doc" TargetMode="Externa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hyperlink" Target="EKLER/09-%20&#304;Z&#304;NLER%20B&#304;LG&#304;.doc" TargetMode="Externa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8" Type="http://schemas.openxmlformats.org/officeDocument/2006/relationships/hyperlink" Target="EKLER/&#304;C01-&#304;CRA%20CEVAP%20-&#199;ALI&#350;AN%20PERSONEL.doc" TargetMode="External"/><Relationship Id="rId3" Type="http://schemas.openxmlformats.org/officeDocument/2006/relationships/hyperlink" Target="EKLER/I02-S&#220;T%20&#304;ZN&#304;%20HESAPLAMA.xls" TargetMode="External"/><Relationship Id="rId7" Type="http://schemas.openxmlformats.org/officeDocument/2006/relationships/hyperlink" Target="EKLER/I06-EMZ&#304;RME%20&#304;Z&#304;N%20TALEP%20D&#304;LEK&#199;ES&#304;.doc" TargetMode="External"/><Relationship Id="rId2" Type="http://schemas.openxmlformats.org/officeDocument/2006/relationships/hyperlink" Target="EKLER/I01-&#220;CRETL&#304;%20S&#220;T%20&#304;Z&#304;N&#304;%20S&#214;ZLE&#350;MES&#304;.doc" TargetMode="External"/><Relationship Id="rId1" Type="http://schemas.openxmlformats.org/officeDocument/2006/relationships/slideLayout" Target="../slideLayouts/slideLayout2.xml"/><Relationship Id="rId6" Type="http://schemas.openxmlformats.org/officeDocument/2006/relationships/hyperlink" Target="EKLER/I05-&#220;CRETS&#304;Z%20%20&#304;Z&#304;N%20FORMU.xls" TargetMode="External"/><Relationship Id="rId5" Type="http://schemas.openxmlformats.org/officeDocument/2006/relationships/hyperlink" Target="EKLER/I04-&#220;CRETS&#304;Z%20&#304;Z&#304;N%20D&#304;LEK&#199;ES&#304;.doc" TargetMode="External"/><Relationship Id="rId4" Type="http://schemas.openxmlformats.org/officeDocument/2006/relationships/hyperlink" Target="EKLER/I03-DOGUM%20UCRETSIZ%20IZIN%20S&#214;ZLE&#350;MES&#304;.doc" TargetMode="External"/><Relationship Id="rId9" Type="http://schemas.openxmlformats.org/officeDocument/2006/relationships/hyperlink" Target="EKLER/&#304;C02-&#304;CRA%20CEVAP-AYRILAN%20PERSONEL.doc" TargetMode="External"/></Relationships>
</file>

<file path=ppt/slides/_rels/slide13.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hyperlink" Target="EKLER/G02-M&#220;KELLEFDEN%20TALEP%20ED&#304;LECEK%20B&#304;LG&#304;LER.xlsx" TargetMode="External"/><Relationship Id="rId7" Type="http://schemas.openxmlformats.org/officeDocument/2006/relationships/diagramColors" Target="../diagrams/colors9.xml"/><Relationship Id="rId2" Type="http://schemas.openxmlformats.org/officeDocument/2006/relationships/hyperlink" Target="EKLER/G01-&#304;&#350;%20KAZASI%20TUTANA&#286;I.doc" TargetMode="Externa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4.xml.rels><?xml version="1.0" encoding="UTF-8" standalone="yes"?>
<Relationships xmlns="http://schemas.openxmlformats.org/package/2006/relationships"><Relationship Id="rId8" Type="http://schemas.openxmlformats.org/officeDocument/2006/relationships/hyperlink" Target="EKLER/Z07-&#304;BRANAME.doc" TargetMode="External"/><Relationship Id="rId13" Type="http://schemas.openxmlformats.org/officeDocument/2006/relationships/hyperlink" Target="EKLER/Z12-KIDEM%20TAZM&#304;NATI%20TAKS&#304;T.doc" TargetMode="External"/><Relationship Id="rId18" Type="http://schemas.openxmlformats.org/officeDocument/2006/relationships/diagramLayout" Target="../diagrams/layout10.xml"/><Relationship Id="rId3" Type="http://schemas.openxmlformats.org/officeDocument/2006/relationships/hyperlink" Target="EKLER/Z02-KIDEM%20TAZM&#304;NATI%20SORU-CEVAP.doc" TargetMode="External"/><Relationship Id="rId21" Type="http://schemas.microsoft.com/office/2007/relationships/diagramDrawing" Target="../diagrams/drawing10.xml"/><Relationship Id="rId7" Type="http://schemas.openxmlformats.org/officeDocument/2006/relationships/hyperlink" Target="EKLER/Z06-&#304;&#350;%20S&#214;ZLE&#350;MES&#304;N&#304;N%20DEVR&#304;.doc" TargetMode="External"/><Relationship Id="rId12" Type="http://schemas.openxmlformats.org/officeDocument/2006/relationships/hyperlink" Target="EKLER/Z11-6111%20&#304;&#350;&#199;&#304;%20ORTALAMA%20TAK&#304;P.xls" TargetMode="External"/><Relationship Id="rId17" Type="http://schemas.openxmlformats.org/officeDocument/2006/relationships/diagramData" Target="../diagrams/data10.xml"/><Relationship Id="rId2" Type="http://schemas.openxmlformats.org/officeDocument/2006/relationships/hyperlink" Target="EKLER/Z01-KIDEM%20TAZM&#304;NATI%20K&#305;smi%20s&#252;reli.doc" TargetMode="External"/><Relationship Id="rId16" Type="http://schemas.openxmlformats.org/officeDocument/2006/relationships/hyperlink" Target="EKLER/Z15-S&#214;ZLE&#350;ME%20FES&#304;H%20VE%20&#304;KALE%20S&#214;ZLE&#350;MES&#304;.doc" TargetMode="External"/><Relationship Id="rId20" Type="http://schemas.openxmlformats.org/officeDocument/2006/relationships/diagramColors" Target="../diagrams/colors10.xml"/><Relationship Id="rId1" Type="http://schemas.openxmlformats.org/officeDocument/2006/relationships/slideLayout" Target="../slideLayouts/slideLayout2.xml"/><Relationship Id="rId6" Type="http://schemas.openxmlformats.org/officeDocument/2006/relationships/hyperlink" Target="EKLER/Z05-TOPLU%20&#199;IKARMANIN%20TANIMI.doc" TargetMode="External"/><Relationship Id="rId11" Type="http://schemas.openxmlformats.org/officeDocument/2006/relationships/hyperlink" Target="EKLER/Z10-PUANTAJ.xls" TargetMode="External"/><Relationship Id="rId5" Type="http://schemas.openxmlformats.org/officeDocument/2006/relationships/hyperlink" Target="EKLER/Z04-ENGELL&#304;%20&#304;ND&#304;R&#304;M&#304;%20BA&#350;VURU%20DILEKCE.doc" TargetMode="External"/><Relationship Id="rId15" Type="http://schemas.openxmlformats.org/officeDocument/2006/relationships/hyperlink" Target="EKLER/Z14-RAMAZAN%20ERZAKI%20MUHASEBELE&#350;T&#304;RME.xlsx" TargetMode="External"/><Relationship Id="rId10" Type="http://schemas.openxmlformats.org/officeDocument/2006/relationships/hyperlink" Target="EKLER/Z09-Zimmet%20ve%20Taah&#252;t%20Tutana&#287;&#305;.docx" TargetMode="External"/><Relationship Id="rId19" Type="http://schemas.openxmlformats.org/officeDocument/2006/relationships/diagramQuickStyle" Target="../diagrams/quickStyle10.xml"/><Relationship Id="rId4" Type="http://schemas.openxmlformats.org/officeDocument/2006/relationships/hyperlink" Target="EKLER/Z03-ENGELL&#304;%20&#304;ND&#304;R&#304;M&#304;%20B&#304;LG&#304;.doc" TargetMode="External"/><Relationship Id="rId9" Type="http://schemas.openxmlformats.org/officeDocument/2006/relationships/hyperlink" Target="EKLER/Z08-Gecici%20G&#246;rev%20Formu.doc" TargetMode="External"/><Relationship Id="rId14" Type="http://schemas.openxmlformats.org/officeDocument/2006/relationships/hyperlink" Target="EKLER/Z13-&#304;ST&#304;FA%20D&#304;LEK&#199;ES&#304;.doc"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8" Type="http://schemas.openxmlformats.org/officeDocument/2006/relationships/hyperlink" Target="EKLER/05-%20KISM&#304;%20S&#220;REL&#304;%20&#304;&#350;%20S&#214;ZLE&#350;MES&#304;.doc" TargetMode="External"/><Relationship Id="rId13" Type="http://schemas.openxmlformats.org/officeDocument/2006/relationships/hyperlink" Target="EKLER/08-%20AG&#304;%20TAAHH&#220;TNAME.doc" TargetMode="External"/><Relationship Id="rId18" Type="http://schemas.openxmlformats.org/officeDocument/2006/relationships/diagramLayout" Target="../diagrams/layout3.xml"/><Relationship Id="rId3" Type="http://schemas.openxmlformats.org/officeDocument/2006/relationships/hyperlink" Target="EKLER/02-&#214;ZL&#220;K%20DOSYASINDA%20BULUNMASI%20GEREKENLER.xls" TargetMode="External"/><Relationship Id="rId21" Type="http://schemas.microsoft.com/office/2007/relationships/diagramDrawing" Target="../diagrams/drawing3.xml"/><Relationship Id="rId7" Type="http://schemas.openxmlformats.org/officeDocument/2006/relationships/hyperlink" Target="EKLER/05-%20BEL&#304;RS&#304;Z%20S&#220;REL&#304;%20&#304;&#350;%20S&#214;ZLE&#350;MES&#304;%20.doc" TargetMode="External"/><Relationship Id="rId12" Type="http://schemas.openxmlformats.org/officeDocument/2006/relationships/hyperlink" Target="EKLER/07-%20AG&#304;%20B&#304;LD&#304;R&#304;M&#304;.doc" TargetMode="External"/><Relationship Id="rId17" Type="http://schemas.openxmlformats.org/officeDocument/2006/relationships/diagramData" Target="../diagrams/data3.xml"/><Relationship Id="rId2" Type="http://schemas.openxmlformats.org/officeDocument/2006/relationships/hyperlink" Target="EKLER/01-&#214;ZL&#220;K%20KAPAK.xls" TargetMode="External"/><Relationship Id="rId16" Type="http://schemas.openxmlformats.org/officeDocument/2006/relationships/hyperlink" Target="EKLER/09-%20YILLIK%20&#220;CRETL&#304;%20&#304;Z&#304;N%20CETVEL&#304;.docx" TargetMode="External"/><Relationship Id="rId20"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hyperlink" Target="EKLER/05-%20BEL&#304;RL&#304;%20S&#220;REL&#304;%20&#304;&#350;%20S&#214;ZLE&#350;MES&#304;.doc" TargetMode="External"/><Relationship Id="rId11" Type="http://schemas.openxmlformats.org/officeDocument/2006/relationships/hyperlink" Target="EKLER/06-%20FAZLA%20MESA&#304;%20HESAPLAMA%20Y&#214;NTEM&#304;.doc" TargetMode="External"/><Relationship Id="rId5" Type="http://schemas.openxmlformats.org/officeDocument/2006/relationships/hyperlink" Target="EKLER/04-%20BASVURU_FORMU.xls" TargetMode="External"/><Relationship Id="rId15" Type="http://schemas.openxmlformats.org/officeDocument/2006/relationships/hyperlink" Target="EKLER/09-%20&#304;Z&#304;N%20TALEP%20FORMU.xls" TargetMode="External"/><Relationship Id="rId10" Type="http://schemas.openxmlformats.org/officeDocument/2006/relationships/hyperlink" Target="EKLER/06-%20FAZLA%20MESA&#304;%20ONAY%20BELGES&#304;.doc" TargetMode="External"/><Relationship Id="rId19" Type="http://schemas.openxmlformats.org/officeDocument/2006/relationships/diagramQuickStyle" Target="../diagrams/quickStyle3.xml"/><Relationship Id="rId4" Type="http://schemas.openxmlformats.org/officeDocument/2006/relationships/hyperlink" Target="EKLER/03-&#214;ZL&#220;K%20DOSYALARININ%20OLMAZSA%20OLMAZLARI.doc" TargetMode="External"/><Relationship Id="rId9" Type="http://schemas.openxmlformats.org/officeDocument/2006/relationships/hyperlink" Target="EKLER/06-%20FAZLA%20&#199;ALI&#350;MA%20&#304;Z&#304;N%20YAZISI.doc" TargetMode="External"/><Relationship Id="rId14" Type="http://schemas.openxmlformats.org/officeDocument/2006/relationships/hyperlink" Target="EKLER/09-%20&#304;Z&#304;N%20&#304;STEK%20FORMU.xls" TargetMode="Externa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hyperlink" Target="EKLER/10-%20MUVAFAKATNAME.doc" TargetMode="External"/><Relationship Id="rId7" Type="http://schemas.openxmlformats.org/officeDocument/2006/relationships/diagramColors" Target="../diagrams/colors6.xml"/><Relationship Id="rId2" Type="http://schemas.openxmlformats.org/officeDocument/2006/relationships/hyperlink" Target="EKLER/10-%20BEL&#304;RS&#304;Z%20S&#220;REL&#304;%20&#304;&#350;%20S&#214;ZLE&#350;MES&#304;.doc" TargetMode="Externa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980729"/>
            <a:ext cx="7774632" cy="2619722"/>
          </a:xfrm>
        </p:spPr>
        <p:txBody>
          <a:bodyPr>
            <a:normAutofit/>
          </a:bodyPr>
          <a:lstStyle/>
          <a:p>
            <a:pPr algn="ctr"/>
            <a:r>
              <a:rPr lang="tr-TR" b="1" dirty="0" smtClean="0"/>
              <a:t/>
            </a:r>
            <a:br>
              <a:rPr lang="tr-TR" b="1" dirty="0" smtClean="0"/>
            </a:br>
            <a:r>
              <a:rPr lang="tr-TR" b="1" dirty="0" smtClean="0"/>
              <a:t>Personel Özlük İşleri</a:t>
            </a:r>
            <a:br>
              <a:rPr lang="tr-TR" b="1" dirty="0" smtClean="0"/>
            </a:br>
            <a:endParaRPr lang="tr-TR" dirty="0"/>
          </a:p>
        </p:txBody>
      </p:sp>
      <p:sp>
        <p:nvSpPr>
          <p:cNvPr id="3" name="Alt Başlık 2"/>
          <p:cNvSpPr>
            <a:spLocks noGrp="1"/>
          </p:cNvSpPr>
          <p:nvPr>
            <p:ph type="subTitle" idx="1"/>
          </p:nvPr>
        </p:nvSpPr>
        <p:spPr/>
        <p:txBody>
          <a:bodyPr/>
          <a:lstStyle/>
          <a:p>
            <a:r>
              <a:rPr lang="tr-TR" dirty="0" smtClean="0"/>
              <a:t>SMMM-Tuncay KARAGÖZ</a:t>
            </a:r>
            <a:endParaRPr lang="tr-TR" dirty="0"/>
          </a:p>
        </p:txBody>
      </p:sp>
    </p:spTree>
    <p:extLst>
      <p:ext uri="{BB962C8B-B14F-4D97-AF65-F5344CB8AC3E}">
        <p14:creationId xmlns:p14="http://schemas.microsoft.com/office/powerpoint/2010/main" val="23877758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20000"/>
          </a:bodyPr>
          <a:lstStyle/>
          <a:p>
            <a:r>
              <a:rPr lang="tr-TR" dirty="0" smtClean="0"/>
              <a:t>-Devamsızlık </a:t>
            </a:r>
            <a:r>
              <a:rPr lang="tr-TR" dirty="0" smtClean="0">
                <a:hlinkClick r:id="rId2" action="ppaction://hlinkfile"/>
              </a:rPr>
              <a:t>T01</a:t>
            </a:r>
            <a:r>
              <a:rPr lang="tr-TR" dirty="0" smtClean="0"/>
              <a:t> </a:t>
            </a:r>
            <a:r>
              <a:rPr lang="tr-TR" dirty="0" smtClean="0">
                <a:hlinkClick r:id="rId3" action="ppaction://hlinkfile"/>
              </a:rPr>
              <a:t>T02</a:t>
            </a:r>
            <a:endParaRPr lang="tr-TR" dirty="0" smtClean="0"/>
          </a:p>
          <a:p>
            <a:r>
              <a:rPr lang="tr-TR" dirty="0" smtClean="0"/>
              <a:t>-İşe İzinsiz Geç Gelme / Gelmeme İhtarı </a:t>
            </a:r>
            <a:r>
              <a:rPr lang="tr-TR" dirty="0" smtClean="0">
                <a:hlinkClick r:id="rId4" action="ppaction://hlinkfile"/>
              </a:rPr>
              <a:t>T03</a:t>
            </a:r>
            <a:r>
              <a:rPr lang="tr-TR" dirty="0" smtClean="0"/>
              <a:t> </a:t>
            </a:r>
          </a:p>
          <a:p>
            <a:r>
              <a:rPr lang="tr-TR" dirty="0" smtClean="0"/>
              <a:t>-Hizmet Akdi Fesih Bildirimi </a:t>
            </a:r>
            <a:r>
              <a:rPr lang="tr-TR" dirty="0" smtClean="0">
                <a:hlinkClick r:id="rId5" action="ppaction://hlinkfile"/>
              </a:rPr>
              <a:t>T04</a:t>
            </a:r>
            <a:endParaRPr lang="tr-TR" dirty="0" smtClean="0"/>
          </a:p>
          <a:p>
            <a:r>
              <a:rPr lang="tr-TR" dirty="0" smtClean="0"/>
              <a:t>-İşçiden Savunma alma Devamsızlık </a:t>
            </a:r>
            <a:r>
              <a:rPr lang="tr-TR" dirty="0" smtClean="0">
                <a:hlinkClick r:id="rId6" action="ppaction://hlinkfile"/>
              </a:rPr>
              <a:t>T05</a:t>
            </a:r>
            <a:r>
              <a:rPr lang="tr-TR" dirty="0"/>
              <a:t> </a:t>
            </a:r>
            <a:endParaRPr lang="tr-TR" dirty="0" smtClean="0"/>
          </a:p>
          <a:p>
            <a:r>
              <a:rPr lang="tr-TR" dirty="0" smtClean="0"/>
              <a:t>-İhbar Öneli Bildirimi </a:t>
            </a:r>
            <a:r>
              <a:rPr lang="tr-TR" dirty="0" smtClean="0">
                <a:hlinkClick r:id="rId7" action="ppaction://hlinkfile"/>
              </a:rPr>
              <a:t>T06</a:t>
            </a:r>
            <a:endParaRPr lang="tr-TR" dirty="0" smtClean="0"/>
          </a:p>
          <a:p>
            <a:r>
              <a:rPr lang="tr-TR" dirty="0" smtClean="0"/>
              <a:t>-İşçiye Uyarı </a:t>
            </a:r>
            <a:r>
              <a:rPr lang="tr-TR" dirty="0" smtClean="0">
                <a:hlinkClick r:id="rId8" action="ppaction://hlinkfile"/>
              </a:rPr>
              <a:t>T07</a:t>
            </a:r>
            <a:endParaRPr lang="tr-TR" dirty="0" smtClean="0"/>
          </a:p>
          <a:p>
            <a:r>
              <a:rPr lang="tr-TR" dirty="0" smtClean="0"/>
              <a:t>-İşe Gelmeme Noter İhtar </a:t>
            </a:r>
            <a:r>
              <a:rPr lang="tr-TR" dirty="0" smtClean="0">
                <a:hlinkClick r:id="rId9" action="ppaction://hlinkfile"/>
              </a:rPr>
              <a:t>T08</a:t>
            </a:r>
            <a:endParaRPr lang="tr-TR" dirty="0" smtClean="0"/>
          </a:p>
          <a:p>
            <a:r>
              <a:rPr lang="tr-TR" dirty="0" smtClean="0"/>
              <a:t>-Savunma İsteme Talebi </a:t>
            </a:r>
            <a:r>
              <a:rPr lang="tr-TR" dirty="0" smtClean="0">
                <a:hlinkClick r:id="rId10" action="ppaction://hlinkfile"/>
              </a:rPr>
              <a:t>T09</a:t>
            </a:r>
            <a:endParaRPr lang="tr-TR" dirty="0" smtClean="0"/>
          </a:p>
          <a:p>
            <a:r>
              <a:rPr lang="tr-TR" dirty="0" smtClean="0"/>
              <a:t>-Savunma İş Güvenliği </a:t>
            </a:r>
            <a:r>
              <a:rPr lang="tr-TR" dirty="0" smtClean="0">
                <a:hlinkClick r:id="rId11" action="ppaction://hlinkfile"/>
              </a:rPr>
              <a:t>T10</a:t>
            </a:r>
            <a:endParaRPr lang="tr-TR" dirty="0" smtClean="0"/>
          </a:p>
          <a:p>
            <a:r>
              <a:rPr lang="tr-TR" dirty="0" smtClean="0"/>
              <a:t>-İşyerini Terk Tutanağı </a:t>
            </a:r>
            <a:r>
              <a:rPr lang="tr-TR" dirty="0" smtClean="0">
                <a:hlinkClick r:id="rId12" action="ppaction://hlinkfile"/>
              </a:rPr>
              <a:t>T11</a:t>
            </a:r>
            <a:endParaRPr lang="tr-TR" dirty="0" smtClean="0"/>
          </a:p>
          <a:p>
            <a:r>
              <a:rPr lang="tr-TR" dirty="0" smtClean="0"/>
              <a:t>-İşi Aksatma Tutanağı</a:t>
            </a:r>
            <a:r>
              <a:rPr lang="tr-TR" b="1" dirty="0" smtClean="0"/>
              <a:t> </a:t>
            </a:r>
            <a:r>
              <a:rPr lang="tr-TR" b="1" dirty="0" smtClean="0">
                <a:hlinkClick r:id="rId13" action="ppaction://hlinkfile"/>
              </a:rPr>
              <a:t>T12</a:t>
            </a:r>
            <a:endParaRPr lang="tr-TR" b="1" dirty="0" smtClean="0"/>
          </a:p>
          <a:p>
            <a:r>
              <a:rPr lang="tr-TR" b="1" dirty="0" smtClean="0"/>
              <a:t>-</a:t>
            </a:r>
            <a:r>
              <a:rPr lang="tr-TR" dirty="0" smtClean="0"/>
              <a:t>Fesih Bildiriminin Tebellüğ Edilmemesi </a:t>
            </a:r>
            <a:r>
              <a:rPr lang="tr-TR" b="1" dirty="0" smtClean="0">
                <a:hlinkClick r:id="rId14" action="ppaction://hlinkfile"/>
              </a:rPr>
              <a:t>T13</a:t>
            </a:r>
            <a:endParaRPr lang="tr-TR" dirty="0"/>
          </a:p>
          <a:p>
            <a:endParaRPr lang="tr-TR" dirty="0" smtClean="0"/>
          </a:p>
          <a:p>
            <a:endParaRPr lang="tr-TR" dirty="0" smtClean="0"/>
          </a:p>
          <a:p>
            <a:endParaRPr lang="tr-TR" dirty="0" smtClean="0"/>
          </a:p>
          <a:p>
            <a:endParaRPr lang="tr-TR" dirty="0"/>
          </a:p>
        </p:txBody>
      </p:sp>
      <p:sp>
        <p:nvSpPr>
          <p:cNvPr id="3" name="Başlık 2"/>
          <p:cNvSpPr>
            <a:spLocks noGrp="1"/>
          </p:cNvSpPr>
          <p:nvPr>
            <p:ph type="title"/>
          </p:nvPr>
        </p:nvSpPr>
        <p:spPr/>
        <p:txBody>
          <a:bodyPr/>
          <a:lstStyle/>
          <a:p>
            <a:r>
              <a:rPr lang="tr-TR" dirty="0" smtClean="0"/>
              <a:t>Tutanaklar</a:t>
            </a:r>
            <a:endParaRPr lang="tr-TR" dirty="0"/>
          </a:p>
        </p:txBody>
      </p:sp>
    </p:spTree>
    <p:extLst>
      <p:ext uri="{BB962C8B-B14F-4D97-AF65-F5344CB8AC3E}">
        <p14:creationId xmlns:p14="http://schemas.microsoft.com/office/powerpoint/2010/main" val="4130984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55000" lnSpcReduction="20000"/>
          </a:bodyPr>
          <a:lstStyle/>
          <a:p>
            <a:r>
              <a:rPr lang="tr-TR" dirty="0"/>
              <a:t>23.4.2015 tarihli Resmi </a:t>
            </a:r>
            <a:r>
              <a:rPr lang="tr-TR" dirty="0" err="1"/>
              <a:t>Gazete’de</a:t>
            </a:r>
            <a:r>
              <a:rPr lang="tr-TR" dirty="0"/>
              <a:t> yayımlanan 6645 sayılı Kanun ile, İş Kanunu’nda düzenlenen çalışanların mazeret izin hakları yeniden düzenlenmiştir. Düzenlemeye ilişkin ayrıntılar aşağıdaki gibidir; </a:t>
            </a:r>
          </a:p>
          <a:p>
            <a:r>
              <a:rPr lang="tr-TR" dirty="0"/>
              <a:t> </a:t>
            </a:r>
          </a:p>
          <a:p>
            <a:r>
              <a:rPr lang="tr-TR" sz="3300" b="1" dirty="0"/>
              <a:t>1-</a:t>
            </a:r>
            <a:r>
              <a:rPr lang="tr-TR" dirty="0"/>
              <a:t> İşçiye; </a:t>
            </a:r>
          </a:p>
          <a:p>
            <a:r>
              <a:rPr lang="tr-TR" dirty="0"/>
              <a:t> </a:t>
            </a:r>
          </a:p>
          <a:p>
            <a:r>
              <a:rPr lang="tr-TR" dirty="0"/>
              <a:t>Ø evlenmesi </a:t>
            </a:r>
            <a:r>
              <a:rPr lang="tr-TR" b="1" dirty="0"/>
              <a:t>üç gün,</a:t>
            </a:r>
            <a:r>
              <a:rPr lang="tr-TR" dirty="0"/>
              <a:t> </a:t>
            </a:r>
          </a:p>
          <a:p>
            <a:r>
              <a:rPr lang="tr-TR" dirty="0"/>
              <a:t> </a:t>
            </a:r>
          </a:p>
          <a:p>
            <a:r>
              <a:rPr lang="tr-TR" dirty="0"/>
              <a:t>Ø evlat edinmesi </a:t>
            </a:r>
            <a:r>
              <a:rPr lang="tr-TR" b="1" dirty="0"/>
              <a:t>üç gün,</a:t>
            </a:r>
            <a:r>
              <a:rPr lang="tr-TR" dirty="0"/>
              <a:t> </a:t>
            </a:r>
          </a:p>
          <a:p>
            <a:r>
              <a:rPr lang="tr-TR" dirty="0"/>
              <a:t> </a:t>
            </a:r>
          </a:p>
          <a:p>
            <a:r>
              <a:rPr lang="tr-TR" dirty="0"/>
              <a:t>Ø ana veya babasının, eşinin, kardeşinin, çocuğunun ölümü hâlinde </a:t>
            </a:r>
            <a:r>
              <a:rPr lang="tr-TR" b="1" dirty="0"/>
              <a:t>üç gün,</a:t>
            </a:r>
            <a:r>
              <a:rPr lang="tr-TR" dirty="0"/>
              <a:t> </a:t>
            </a:r>
          </a:p>
          <a:p>
            <a:r>
              <a:rPr lang="tr-TR" dirty="0"/>
              <a:t> </a:t>
            </a:r>
          </a:p>
          <a:p>
            <a:r>
              <a:rPr lang="tr-TR" dirty="0"/>
              <a:t>Ø eşinin doğum yapması hâlinde ise </a:t>
            </a:r>
            <a:r>
              <a:rPr lang="tr-TR" b="1" dirty="0"/>
              <a:t>beş gün</a:t>
            </a:r>
            <a:r>
              <a:rPr lang="tr-TR" dirty="0"/>
              <a:t> ücretli izin verilecektir. </a:t>
            </a:r>
          </a:p>
          <a:p>
            <a:r>
              <a:rPr lang="tr-TR" dirty="0"/>
              <a:t> </a:t>
            </a:r>
          </a:p>
          <a:p>
            <a:r>
              <a:rPr lang="tr-TR" sz="2900" b="1" dirty="0"/>
              <a:t>2-</a:t>
            </a:r>
            <a:r>
              <a:rPr lang="tr-TR" dirty="0"/>
              <a:t> İşçilerin en az yüzde yetmiş oranında engelli veya süreğen hastalığı olan çocuğunun tedavisinde, hastalık raporuna dayalı olarak ve çalışan ebeveynden sadece biri tarafından kullanılması kaydıyla, bir yıl içinde toptan veya bölümler hâlinde </a:t>
            </a:r>
            <a:r>
              <a:rPr lang="tr-TR" b="1" dirty="0"/>
              <a:t>on güne</a:t>
            </a:r>
            <a:r>
              <a:rPr lang="tr-TR" dirty="0"/>
              <a:t> kadar ücretli izin </a:t>
            </a:r>
            <a:r>
              <a:rPr lang="tr-TR" dirty="0" smtClean="0"/>
              <a:t>verilecektir. </a:t>
            </a:r>
            <a:r>
              <a:rPr lang="tr-TR" dirty="0">
                <a:hlinkClick r:id="rId2" action="ppaction://hlinkfile"/>
              </a:rPr>
              <a:t>(Ek-15)</a:t>
            </a:r>
            <a:endParaRPr lang="tr-TR" dirty="0"/>
          </a:p>
          <a:p>
            <a:endParaRPr lang="tr-TR" dirty="0"/>
          </a:p>
          <a:p>
            <a:endParaRPr lang="tr-TR" dirty="0"/>
          </a:p>
        </p:txBody>
      </p:sp>
      <p:graphicFrame>
        <p:nvGraphicFramePr>
          <p:cNvPr id="4" name="Diyagram 3"/>
          <p:cNvGraphicFramePr/>
          <p:nvPr/>
        </p:nvGraphicFramePr>
        <p:xfrm>
          <a:off x="457200" y="274638"/>
          <a:ext cx="8229600" cy="778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96278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980728"/>
            <a:ext cx="8291264" cy="4968552"/>
          </a:xfrm>
        </p:spPr>
        <p:txBody>
          <a:bodyPr>
            <a:normAutofit fontScale="77500" lnSpcReduction="20000"/>
          </a:bodyPr>
          <a:lstStyle/>
          <a:p>
            <a:r>
              <a:rPr lang="tr-TR" dirty="0" smtClean="0"/>
              <a:t>Ücretli Süt İzni Sözleşmesi </a:t>
            </a:r>
            <a:r>
              <a:rPr lang="tr-TR" dirty="0" smtClean="0">
                <a:hlinkClick r:id="rId2" action="ppaction://hlinkfile"/>
              </a:rPr>
              <a:t>I01</a:t>
            </a:r>
            <a:endParaRPr lang="tr-TR" dirty="0" smtClean="0"/>
          </a:p>
          <a:p>
            <a:r>
              <a:rPr lang="tr-TR" dirty="0" smtClean="0"/>
              <a:t>Süt İzni Hesaplama Tablosu </a:t>
            </a:r>
            <a:r>
              <a:rPr lang="tr-TR" dirty="0" smtClean="0">
                <a:hlinkClick r:id="rId3" action="ppaction://hlinkfile"/>
              </a:rPr>
              <a:t>I02</a:t>
            </a:r>
            <a:endParaRPr lang="tr-TR" dirty="0" smtClean="0"/>
          </a:p>
          <a:p>
            <a:r>
              <a:rPr lang="tr-TR" dirty="0" smtClean="0"/>
              <a:t>Ücretsiz Doğum İzni Sözleşmesi </a:t>
            </a:r>
            <a:r>
              <a:rPr lang="tr-TR" dirty="0" smtClean="0">
                <a:hlinkClick r:id="rId4" action="ppaction://hlinkfile"/>
              </a:rPr>
              <a:t>I03</a:t>
            </a:r>
            <a:endParaRPr lang="tr-TR" dirty="0" smtClean="0"/>
          </a:p>
          <a:p>
            <a:r>
              <a:rPr lang="tr-TR" dirty="0" smtClean="0"/>
              <a:t>Ücretsiz İzin Dilekçesi </a:t>
            </a:r>
            <a:r>
              <a:rPr lang="tr-TR" dirty="0" smtClean="0">
                <a:hlinkClick r:id="rId5" action="ppaction://hlinkfile"/>
              </a:rPr>
              <a:t>I04</a:t>
            </a:r>
            <a:endParaRPr lang="tr-TR" dirty="0" smtClean="0"/>
          </a:p>
          <a:p>
            <a:r>
              <a:rPr lang="tr-TR" dirty="0" smtClean="0"/>
              <a:t>Ücret İzin Formu </a:t>
            </a:r>
            <a:r>
              <a:rPr lang="tr-TR" dirty="0" smtClean="0">
                <a:hlinkClick r:id="rId6" action="ppaction://hlinkfile"/>
              </a:rPr>
              <a:t>I05</a:t>
            </a:r>
            <a:endParaRPr lang="tr-TR" dirty="0" smtClean="0"/>
          </a:p>
          <a:p>
            <a:r>
              <a:rPr lang="tr-TR" dirty="0" smtClean="0"/>
              <a:t>Emzirme İzin Talep Dilekçesi </a:t>
            </a:r>
            <a:r>
              <a:rPr lang="tr-TR" dirty="0" smtClean="0">
                <a:hlinkClick r:id="rId7" action="ppaction://hlinkfile"/>
              </a:rPr>
              <a:t>I06</a:t>
            </a:r>
            <a:endParaRPr lang="tr-TR" dirty="0" smtClean="0"/>
          </a:p>
          <a:p>
            <a:endParaRPr lang="tr-TR" dirty="0" smtClean="0"/>
          </a:p>
          <a:p>
            <a:pPr marL="109728" indent="0">
              <a:buNone/>
            </a:pPr>
            <a:r>
              <a:rPr lang="tr-TR" b="1" dirty="0" smtClean="0">
                <a:solidFill>
                  <a:srgbClr val="00B0F0"/>
                </a:solidFill>
              </a:rPr>
              <a:t>PERSONEL MAAŞ HACZİ</a:t>
            </a:r>
          </a:p>
          <a:p>
            <a:pPr marL="109728" indent="0" algn="just">
              <a:buNone/>
            </a:pPr>
            <a:r>
              <a:rPr lang="tr-TR" dirty="0" smtClean="0"/>
              <a:t>	İcradan </a:t>
            </a:r>
            <a:r>
              <a:rPr lang="tr-TR" dirty="0"/>
              <a:t>size maaş haczi yazısı geldiğinde öncelikle gelen tebliğ zarfının üzerine tebligatın geliş tarihini yazınız. Tebligatın üzerine tebliğ tarihini yazmanızın sebebi hukuktaki süreleri kaçırmamanızdır. Örneğin maaş haczinde tebligatı aldıktan sonra 7 gün içerisinde cevap vermeniz gerekecektir</a:t>
            </a:r>
            <a:r>
              <a:rPr lang="tr-TR" dirty="0" smtClean="0"/>
              <a:t>.   </a:t>
            </a:r>
          </a:p>
          <a:p>
            <a:pPr marL="109728" indent="0" algn="just">
              <a:buNone/>
            </a:pPr>
            <a:r>
              <a:rPr lang="tr-TR" dirty="0" smtClean="0"/>
              <a:t>	Maaş </a:t>
            </a:r>
            <a:r>
              <a:rPr lang="tr-TR" dirty="0"/>
              <a:t>haczi yazısı geldiğinde bu yazıya 7 gün içerisinde cevap vermek zorundasınız. Cevap vermemeniz halinde suç işlemiş sayılırsınız</a:t>
            </a:r>
            <a:r>
              <a:rPr lang="tr-TR" dirty="0" smtClean="0"/>
              <a:t>. </a:t>
            </a:r>
            <a:r>
              <a:rPr lang="tr-TR" dirty="0" smtClean="0">
                <a:hlinkClick r:id="rId8" action="ppaction://hlinkfile"/>
              </a:rPr>
              <a:t>İC01</a:t>
            </a:r>
            <a:r>
              <a:rPr lang="tr-TR" dirty="0" smtClean="0"/>
              <a:t>  /  </a:t>
            </a:r>
            <a:r>
              <a:rPr lang="tr-TR" dirty="0" smtClean="0">
                <a:hlinkClick r:id="rId9" action="ppaction://hlinkfile"/>
              </a:rPr>
              <a:t>İC02</a:t>
            </a:r>
            <a:endParaRPr lang="tr-TR" dirty="0" smtClean="0"/>
          </a:p>
          <a:p>
            <a:pPr marL="109728" indent="0">
              <a:buNone/>
            </a:pPr>
            <a:endParaRPr lang="tr-TR" dirty="0" smtClean="0"/>
          </a:p>
          <a:p>
            <a:pPr marL="109728" indent="0">
              <a:buNone/>
            </a:pPr>
            <a:endParaRPr lang="tr-TR" dirty="0"/>
          </a:p>
        </p:txBody>
      </p:sp>
      <p:sp>
        <p:nvSpPr>
          <p:cNvPr id="3" name="Başlık 2"/>
          <p:cNvSpPr>
            <a:spLocks noGrp="1"/>
          </p:cNvSpPr>
          <p:nvPr>
            <p:ph type="title"/>
          </p:nvPr>
        </p:nvSpPr>
        <p:spPr>
          <a:xfrm>
            <a:off x="457200" y="274638"/>
            <a:ext cx="8219256" cy="562074"/>
          </a:xfrm>
        </p:spPr>
        <p:txBody>
          <a:bodyPr>
            <a:normAutofit fontScale="90000"/>
          </a:bodyPr>
          <a:lstStyle/>
          <a:p>
            <a:r>
              <a:rPr lang="tr-TR" dirty="0" smtClean="0"/>
              <a:t>İzin Formları</a:t>
            </a:r>
            <a:endParaRPr lang="tr-TR" dirty="0"/>
          </a:p>
        </p:txBody>
      </p:sp>
    </p:spTree>
    <p:extLst>
      <p:ext uri="{BB962C8B-B14F-4D97-AF65-F5344CB8AC3E}">
        <p14:creationId xmlns:p14="http://schemas.microsoft.com/office/powerpoint/2010/main" val="3444268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1196752"/>
            <a:ext cx="8435280" cy="5184576"/>
          </a:xfrm>
        </p:spPr>
        <p:txBody>
          <a:bodyPr>
            <a:normAutofit fontScale="55000" lnSpcReduction="20000"/>
          </a:bodyPr>
          <a:lstStyle/>
          <a:p>
            <a:r>
              <a:rPr lang="tr-TR" dirty="0"/>
              <a:t>1.       İş kazasına uğrayan personel derhal gerekli sağlık yardımları yapılır.</a:t>
            </a:r>
          </a:p>
          <a:p>
            <a:endParaRPr lang="tr-TR" dirty="0" smtClean="0"/>
          </a:p>
          <a:p>
            <a:r>
              <a:rPr lang="tr-TR" dirty="0" smtClean="0"/>
              <a:t>2</a:t>
            </a:r>
            <a:r>
              <a:rPr lang="tr-TR" dirty="0"/>
              <a:t>.       İşyeri kaza raporu düzenlenir. Şahitlerin ifadesi alınır</a:t>
            </a:r>
            <a:r>
              <a:rPr lang="tr-TR" dirty="0" smtClean="0"/>
              <a:t>. </a:t>
            </a:r>
            <a:r>
              <a:rPr lang="tr-TR" dirty="0" smtClean="0">
                <a:hlinkClick r:id="rId2" action="ppaction://hlinkfile"/>
              </a:rPr>
              <a:t>G01</a:t>
            </a:r>
            <a:endParaRPr lang="tr-TR" dirty="0"/>
          </a:p>
          <a:p>
            <a:endParaRPr lang="tr-TR" dirty="0" smtClean="0"/>
          </a:p>
          <a:p>
            <a:r>
              <a:rPr lang="tr-TR" dirty="0" smtClean="0"/>
              <a:t>3</a:t>
            </a:r>
            <a:r>
              <a:rPr lang="tr-TR" dirty="0"/>
              <a:t>.       Kaza, personelin  işverenleri tarafından kazanın olduğu yerdeki yetkili kolluk kuvvetlerine derhal </a:t>
            </a:r>
            <a:r>
              <a:rPr lang="tr-TR" dirty="0" smtClean="0"/>
              <a:t>bildirilir</a:t>
            </a:r>
            <a:r>
              <a:rPr lang="tr-TR" dirty="0"/>
              <a:t>.</a:t>
            </a:r>
          </a:p>
          <a:p>
            <a:endParaRPr lang="tr-TR" dirty="0" smtClean="0"/>
          </a:p>
          <a:p>
            <a:r>
              <a:rPr lang="tr-TR" dirty="0" smtClean="0"/>
              <a:t>4</a:t>
            </a:r>
            <a:r>
              <a:rPr lang="tr-TR" dirty="0"/>
              <a:t>.       İş kazası bildiriminin </a:t>
            </a:r>
            <a:r>
              <a:rPr lang="tr-TR" b="1" dirty="0"/>
              <a:t>iş kazası oluş tarihinden sonraki 3 iş günü içerisinde</a:t>
            </a:r>
            <a:r>
              <a:rPr lang="tr-TR" dirty="0"/>
              <a:t> Sosyal Güvenlik Kurumu’na elektronik ortamda veya posta yolu ile bildirilmesi gerekmektedir</a:t>
            </a:r>
            <a:r>
              <a:rPr lang="tr-TR" dirty="0" smtClean="0"/>
              <a:t>.</a:t>
            </a:r>
          </a:p>
          <a:p>
            <a:endParaRPr lang="tr-TR" dirty="0"/>
          </a:p>
          <a:p>
            <a:pPr lvl="1"/>
            <a:r>
              <a:rPr lang="tr-TR" dirty="0" smtClean="0"/>
              <a:t>Aksi </a:t>
            </a:r>
            <a:r>
              <a:rPr lang="tr-TR" dirty="0"/>
              <a:t>durumda bu sigortalıların iş kazası geçirmeleri ve belirtilen sürelerde işverence bildirim yapılmaması durumunda, bildirimin </a:t>
            </a:r>
            <a:r>
              <a:rPr lang="tr-TR" smtClean="0"/>
              <a:t>SGK’na</a:t>
            </a:r>
            <a:r>
              <a:rPr lang="tr-TR" dirty="0" smtClean="0"/>
              <a:t> </a:t>
            </a:r>
            <a:r>
              <a:rPr lang="tr-TR" dirty="0"/>
              <a:t>yapıldığı tarihe kadar sigortalıya ödenecek geçici iş göremezlik ödeneği </a:t>
            </a:r>
            <a:r>
              <a:rPr lang="tr-TR" dirty="0" err="1"/>
              <a:t>SGK’ca</a:t>
            </a:r>
            <a:r>
              <a:rPr lang="tr-TR" dirty="0"/>
              <a:t> işverenden tahsil edilir</a:t>
            </a:r>
            <a:r>
              <a:rPr lang="tr-TR" dirty="0" smtClean="0"/>
              <a:t>.   </a:t>
            </a:r>
            <a:r>
              <a:rPr lang="tr-TR" dirty="0" smtClean="0">
                <a:hlinkClick r:id="rId3" action="ppaction://hlinkfile"/>
              </a:rPr>
              <a:t>G02</a:t>
            </a:r>
            <a:endParaRPr lang="tr-TR" dirty="0" smtClean="0"/>
          </a:p>
          <a:p>
            <a:pPr lvl="1"/>
            <a:endParaRPr lang="tr-TR" dirty="0"/>
          </a:p>
          <a:p>
            <a:r>
              <a:rPr lang="tr-TR" dirty="0"/>
              <a:t>5.     </a:t>
            </a:r>
            <a:r>
              <a:rPr lang="tr-TR" dirty="0" smtClean="0"/>
              <a:t>  Kaza </a:t>
            </a:r>
            <a:r>
              <a:rPr lang="tr-TR" dirty="0"/>
              <a:t>ile ilgili bir dosya hazırlanır. Evraklar burada muhafaza edilir.</a:t>
            </a:r>
          </a:p>
          <a:p>
            <a:pPr marL="109728" indent="0">
              <a:buNone/>
            </a:pPr>
            <a:r>
              <a:rPr lang="tr-TR" dirty="0" smtClean="0"/>
              <a:t>	   Dosyada </a:t>
            </a:r>
            <a:r>
              <a:rPr lang="tr-TR" dirty="0"/>
              <a:t>ayrıca ; </a:t>
            </a:r>
          </a:p>
          <a:p>
            <a:r>
              <a:rPr lang="tr-TR" dirty="0"/>
              <a:t>-          İşçinin sigortalı işe giriş bildirgesi</a:t>
            </a:r>
          </a:p>
          <a:p>
            <a:r>
              <a:rPr lang="tr-TR" dirty="0"/>
              <a:t>-          İşe giriş sağlık raporu</a:t>
            </a:r>
          </a:p>
          <a:p>
            <a:r>
              <a:rPr lang="tr-TR" dirty="0"/>
              <a:t>- </a:t>
            </a:r>
            <a:r>
              <a:rPr lang="tr-TR" dirty="0" smtClean="0"/>
              <a:t>         </a:t>
            </a:r>
            <a:r>
              <a:rPr lang="tr-TR" dirty="0"/>
              <a:t>Kaza tarihinden önceki dört aya ait ücret  hesap pusulalarının sureti</a:t>
            </a:r>
          </a:p>
          <a:p>
            <a:r>
              <a:rPr lang="tr-TR" dirty="0"/>
              <a:t>- </a:t>
            </a:r>
            <a:r>
              <a:rPr lang="tr-TR" dirty="0" smtClean="0"/>
              <a:t>         </a:t>
            </a:r>
            <a:r>
              <a:rPr lang="tr-TR" dirty="0"/>
              <a:t>Eğitim belgesi ile diğer sertifikalar ve kişisel koruyucuları teslim belgeleri yer alır.</a:t>
            </a:r>
          </a:p>
          <a:p>
            <a:r>
              <a:rPr lang="tr-TR" dirty="0"/>
              <a:t> </a:t>
            </a:r>
          </a:p>
          <a:p>
            <a:endParaRPr lang="tr-TR" dirty="0"/>
          </a:p>
        </p:txBody>
      </p:sp>
      <p:graphicFrame>
        <p:nvGraphicFramePr>
          <p:cNvPr id="4" name="Diyagram 3"/>
          <p:cNvGraphicFramePr/>
          <p:nvPr/>
        </p:nvGraphicFramePr>
        <p:xfrm>
          <a:off x="457200" y="274638"/>
          <a:ext cx="8229600" cy="7060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489083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1052736"/>
            <a:ext cx="8229600" cy="4954555"/>
          </a:xfrm>
        </p:spPr>
        <p:txBody>
          <a:bodyPr>
            <a:normAutofit fontScale="77500" lnSpcReduction="20000"/>
          </a:bodyPr>
          <a:lstStyle/>
          <a:p>
            <a:r>
              <a:rPr lang="tr-TR" dirty="0"/>
              <a:t>KIDEM TAZMİNATI Kısmi </a:t>
            </a:r>
            <a:r>
              <a:rPr lang="tr-TR" dirty="0" smtClean="0"/>
              <a:t>süreli </a:t>
            </a:r>
            <a:r>
              <a:rPr lang="tr-TR" dirty="0" smtClean="0">
                <a:hlinkClick r:id="rId2" action="ppaction://hlinkfile"/>
              </a:rPr>
              <a:t>(Z01)</a:t>
            </a:r>
            <a:endParaRPr lang="tr-TR" dirty="0" smtClean="0"/>
          </a:p>
          <a:p>
            <a:r>
              <a:rPr lang="tr-TR" dirty="0"/>
              <a:t>KIDEM TAZMİNATI </a:t>
            </a:r>
            <a:r>
              <a:rPr lang="tr-TR" dirty="0" smtClean="0"/>
              <a:t>SORU-CEVAP </a:t>
            </a:r>
            <a:r>
              <a:rPr lang="tr-TR" dirty="0" smtClean="0">
                <a:hlinkClick r:id="rId3" action="ppaction://hlinkfile"/>
              </a:rPr>
              <a:t>(Z02)</a:t>
            </a:r>
            <a:endParaRPr lang="tr-TR" dirty="0" smtClean="0"/>
          </a:p>
          <a:p>
            <a:r>
              <a:rPr lang="tr-TR" dirty="0"/>
              <a:t>ENGELLİ İNDİRİMİ </a:t>
            </a:r>
            <a:r>
              <a:rPr lang="tr-TR" dirty="0" smtClean="0"/>
              <a:t>BİLGİ </a:t>
            </a:r>
            <a:r>
              <a:rPr lang="tr-TR" dirty="0" smtClean="0">
                <a:hlinkClick r:id="rId4" action="ppaction://hlinkfile"/>
              </a:rPr>
              <a:t>(Z03)</a:t>
            </a:r>
            <a:endParaRPr lang="tr-TR" dirty="0" smtClean="0"/>
          </a:p>
          <a:p>
            <a:r>
              <a:rPr lang="tr-TR" dirty="0"/>
              <a:t>ENGELLİ İNDİRİMİ BAŞVURU </a:t>
            </a:r>
            <a:r>
              <a:rPr lang="tr-TR" dirty="0" smtClean="0"/>
              <a:t>DILEKCE </a:t>
            </a:r>
            <a:r>
              <a:rPr lang="tr-TR" dirty="0" smtClean="0">
                <a:hlinkClick r:id="rId5" action="ppaction://hlinkfile"/>
              </a:rPr>
              <a:t>(Z04)</a:t>
            </a:r>
            <a:endParaRPr lang="tr-TR" dirty="0" smtClean="0"/>
          </a:p>
          <a:p>
            <a:r>
              <a:rPr lang="tr-TR" dirty="0"/>
              <a:t>TOPLU ÇIKARMANIN </a:t>
            </a:r>
            <a:r>
              <a:rPr lang="tr-TR" dirty="0" smtClean="0"/>
              <a:t>TANIMI </a:t>
            </a:r>
            <a:r>
              <a:rPr lang="tr-TR" dirty="0" smtClean="0">
                <a:hlinkClick r:id="rId6" action="ppaction://hlinkfile"/>
              </a:rPr>
              <a:t>(Z05)</a:t>
            </a:r>
            <a:endParaRPr lang="tr-TR" dirty="0" smtClean="0"/>
          </a:p>
          <a:p>
            <a:r>
              <a:rPr lang="tr-TR" dirty="0"/>
              <a:t>İŞ SÖZLEŞMESİNİN </a:t>
            </a:r>
            <a:r>
              <a:rPr lang="tr-TR" dirty="0" smtClean="0"/>
              <a:t>DEVRİ </a:t>
            </a:r>
            <a:r>
              <a:rPr lang="tr-TR" dirty="0" smtClean="0">
                <a:hlinkClick r:id="rId7" action="ppaction://hlinkfile"/>
              </a:rPr>
              <a:t>(Z06)</a:t>
            </a:r>
            <a:endParaRPr lang="tr-TR" dirty="0" smtClean="0"/>
          </a:p>
          <a:p>
            <a:r>
              <a:rPr lang="tr-TR" dirty="0" smtClean="0"/>
              <a:t>İBRANAME </a:t>
            </a:r>
            <a:r>
              <a:rPr lang="tr-TR" dirty="0" smtClean="0">
                <a:hlinkClick r:id="rId8" action="ppaction://hlinkfile"/>
              </a:rPr>
              <a:t>(Z07)</a:t>
            </a:r>
            <a:endParaRPr lang="tr-TR" dirty="0" smtClean="0"/>
          </a:p>
          <a:p>
            <a:r>
              <a:rPr lang="tr-TR" dirty="0" smtClean="0"/>
              <a:t>GEÇİCİ GÖREV FORMU </a:t>
            </a:r>
            <a:r>
              <a:rPr lang="tr-TR" dirty="0" smtClean="0">
                <a:hlinkClick r:id="rId9" action="ppaction://hlinkfile"/>
              </a:rPr>
              <a:t>(Z08)</a:t>
            </a:r>
            <a:endParaRPr lang="tr-TR" dirty="0" smtClean="0"/>
          </a:p>
          <a:p>
            <a:r>
              <a:rPr lang="tr-TR" dirty="0" smtClean="0"/>
              <a:t>ZİMMET TUTANAĞI </a:t>
            </a:r>
            <a:r>
              <a:rPr lang="tr-TR" dirty="0" smtClean="0">
                <a:hlinkClick r:id="rId10" action="ppaction://hlinkfile"/>
              </a:rPr>
              <a:t>(Z09)</a:t>
            </a:r>
            <a:endParaRPr lang="tr-TR" dirty="0" smtClean="0"/>
          </a:p>
          <a:p>
            <a:r>
              <a:rPr lang="tr-TR" dirty="0" smtClean="0"/>
              <a:t>PUANTAJ FORMÜLLÜ </a:t>
            </a:r>
            <a:r>
              <a:rPr lang="tr-TR" dirty="0" smtClean="0">
                <a:hlinkClick r:id="rId11" action="ppaction://hlinkfile"/>
              </a:rPr>
              <a:t>(Z10)</a:t>
            </a:r>
            <a:endParaRPr lang="tr-TR" dirty="0" smtClean="0"/>
          </a:p>
          <a:p>
            <a:r>
              <a:rPr lang="tr-TR" dirty="0" smtClean="0"/>
              <a:t>6111 ORTALAMA TAKİP FORMÜLLÜ </a:t>
            </a:r>
            <a:r>
              <a:rPr lang="tr-TR" dirty="0" smtClean="0">
                <a:hlinkClick r:id="rId12" action="ppaction://hlinkfile"/>
              </a:rPr>
              <a:t>(Z11)</a:t>
            </a:r>
            <a:endParaRPr lang="tr-TR" dirty="0" smtClean="0"/>
          </a:p>
          <a:p>
            <a:r>
              <a:rPr lang="tr-TR" dirty="0"/>
              <a:t>KIDEM TAZMİNATI </a:t>
            </a:r>
            <a:r>
              <a:rPr lang="tr-TR" dirty="0" smtClean="0"/>
              <a:t>TAKSİT </a:t>
            </a:r>
            <a:r>
              <a:rPr lang="tr-TR" dirty="0" smtClean="0">
                <a:hlinkClick r:id="rId13" action="ppaction://hlinkfile"/>
              </a:rPr>
              <a:t>(Z12)</a:t>
            </a:r>
            <a:endParaRPr lang="tr-TR" dirty="0" smtClean="0"/>
          </a:p>
          <a:p>
            <a:r>
              <a:rPr lang="tr-TR" dirty="0"/>
              <a:t>İSTİFA </a:t>
            </a:r>
            <a:r>
              <a:rPr lang="tr-TR" dirty="0" smtClean="0"/>
              <a:t>DİLEKÇESİ </a:t>
            </a:r>
            <a:r>
              <a:rPr lang="tr-TR" dirty="0" smtClean="0">
                <a:hlinkClick r:id="rId14" action="ppaction://hlinkfile"/>
              </a:rPr>
              <a:t>(Z13)</a:t>
            </a:r>
            <a:endParaRPr lang="tr-TR" dirty="0" smtClean="0"/>
          </a:p>
          <a:p>
            <a:r>
              <a:rPr lang="tr-TR" dirty="0"/>
              <a:t>RAMAZAN ERZAKI </a:t>
            </a:r>
            <a:r>
              <a:rPr lang="tr-TR" dirty="0" smtClean="0"/>
              <a:t>MUHASEBELEŞTİRME </a:t>
            </a:r>
            <a:r>
              <a:rPr lang="tr-TR" dirty="0" smtClean="0">
                <a:hlinkClick r:id="rId15" action="ppaction://hlinkfile"/>
              </a:rPr>
              <a:t>(Z14</a:t>
            </a:r>
            <a:r>
              <a:rPr lang="tr-TR" dirty="0" smtClean="0">
                <a:hlinkClick r:id="rId15" action="ppaction://hlinkfile"/>
              </a:rPr>
              <a:t>)</a:t>
            </a:r>
            <a:endParaRPr lang="tr-TR" dirty="0" smtClean="0"/>
          </a:p>
          <a:p>
            <a:r>
              <a:rPr lang="tr-TR" dirty="0"/>
              <a:t>SÖZLEŞME FESİH VE İKALE </a:t>
            </a:r>
            <a:r>
              <a:rPr lang="tr-TR" dirty="0" smtClean="0"/>
              <a:t>SÖZLEŞMESİ </a:t>
            </a:r>
            <a:r>
              <a:rPr lang="tr-TR" dirty="0" smtClean="0">
                <a:hlinkClick r:id="rId16" action="ppaction://hlinkfile"/>
              </a:rPr>
              <a:t>(Z15)</a:t>
            </a:r>
            <a:endParaRPr lang="tr-TR" dirty="0"/>
          </a:p>
        </p:txBody>
      </p:sp>
      <p:graphicFrame>
        <p:nvGraphicFramePr>
          <p:cNvPr id="4" name="Diyagram 3"/>
          <p:cNvGraphicFramePr/>
          <p:nvPr/>
        </p:nvGraphicFramePr>
        <p:xfrm>
          <a:off x="457200" y="274638"/>
          <a:ext cx="8229600" cy="70609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34783815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404664"/>
            <a:ext cx="8229600" cy="5976664"/>
          </a:xfrm>
        </p:spPr>
        <p:txBody>
          <a:bodyPr>
            <a:normAutofit fontScale="92500" lnSpcReduction="10000"/>
          </a:bodyPr>
          <a:lstStyle/>
          <a:p>
            <a:pPr marL="109728" lvl="0" indent="0" algn="just">
              <a:buNone/>
            </a:pPr>
            <a:r>
              <a:rPr lang="tr-TR" sz="1800" b="1" dirty="0" smtClean="0"/>
              <a:t>	Aynı </a:t>
            </a:r>
            <a:r>
              <a:rPr lang="tr-TR" sz="1800" b="1" dirty="0"/>
              <a:t>işyerinin diğer bir işyerinde çalışan sigortalılar için hizmet akdi kesintiye uğramadan işe giriş ve çıkış yapılmasında bildirgenin geç verilmesinden dolayı idari para cezası uygulanmaz </a:t>
            </a:r>
            <a:endParaRPr lang="tr-TR" sz="1800" dirty="0"/>
          </a:p>
          <a:p>
            <a:pPr marL="109728" indent="0" algn="just">
              <a:buNone/>
            </a:pPr>
            <a:r>
              <a:rPr lang="tr-TR" sz="1800" b="1" dirty="0" smtClean="0"/>
              <a:t>	Aynı iş yerinin </a:t>
            </a:r>
            <a:r>
              <a:rPr lang="tr-TR" sz="1800" b="1" dirty="0"/>
              <a:t>diğer bir işyeri nedir?     </a:t>
            </a:r>
            <a:r>
              <a:rPr lang="tr-TR" sz="1800" b="1" dirty="0" smtClean="0"/>
              <a:t>Gerçek </a:t>
            </a:r>
            <a:r>
              <a:rPr lang="tr-TR" sz="1800" b="1" dirty="0"/>
              <a:t>kişi ise TC kimlik numarası aynı </a:t>
            </a:r>
            <a:r>
              <a:rPr lang="tr-TR" sz="1800" b="1" dirty="0" smtClean="0"/>
              <a:t>olan  Tüzel </a:t>
            </a:r>
            <a:r>
              <a:rPr lang="tr-TR" sz="1800" b="1" dirty="0"/>
              <a:t>kişi ise vergi kimlik numarası aynı </a:t>
            </a:r>
            <a:r>
              <a:rPr lang="tr-TR" sz="1800" b="1" dirty="0" smtClean="0"/>
              <a:t>olan</a:t>
            </a:r>
          </a:p>
          <a:p>
            <a:pPr marL="109728" indent="0">
              <a:buNone/>
            </a:pPr>
            <a:endParaRPr lang="tr-TR" sz="1800" b="1" dirty="0"/>
          </a:p>
          <a:p>
            <a:pPr marL="109728" lvl="0" indent="0" algn="just">
              <a:buNone/>
            </a:pPr>
            <a:r>
              <a:rPr lang="tr-TR" sz="1800" b="1" dirty="0" smtClean="0"/>
              <a:t>	Sigortalı işe giriş İPTALİ </a:t>
            </a:r>
            <a:r>
              <a:rPr lang="tr-TR" sz="1800" b="1" dirty="0">
                <a:solidFill>
                  <a:srgbClr val="FF0000"/>
                </a:solidFill>
              </a:rPr>
              <a:t>25/8/2016 tarihinden itibaren işe giriş tarihini takip eden ilk iş günü saat 23.59’a kadar e-sigorta yoluyla da silinebilmektedir</a:t>
            </a:r>
            <a:r>
              <a:rPr lang="tr-TR" sz="1800" b="1" dirty="0" smtClean="0">
                <a:solidFill>
                  <a:srgbClr val="FF0000"/>
                </a:solidFill>
              </a:rPr>
              <a:t>.</a:t>
            </a:r>
          </a:p>
          <a:p>
            <a:pPr marL="109728" lvl="0" indent="0">
              <a:buNone/>
            </a:pPr>
            <a:endParaRPr lang="tr-TR" sz="1800" b="1" dirty="0">
              <a:solidFill>
                <a:srgbClr val="FF0000"/>
              </a:solidFill>
            </a:endParaRPr>
          </a:p>
          <a:p>
            <a:pPr marL="109728" indent="0" algn="just">
              <a:buNone/>
            </a:pPr>
            <a:r>
              <a:rPr lang="tr-TR" sz="1800" b="1" dirty="0" smtClean="0"/>
              <a:t>	İşe </a:t>
            </a:r>
            <a:r>
              <a:rPr lang="tr-TR" sz="1800" b="1" dirty="0"/>
              <a:t>giriş bildirgesinin </a:t>
            </a:r>
            <a:r>
              <a:rPr lang="tr-TR" sz="1800" b="1" dirty="0">
                <a:solidFill>
                  <a:srgbClr val="FF0000"/>
                </a:solidFill>
              </a:rPr>
              <a:t>yanlış işyeri numarası üzerinden </a:t>
            </a:r>
            <a:r>
              <a:rPr lang="tr-TR" sz="1800" b="1" dirty="0"/>
              <a:t>verilmesi halinde yeni işyeri bildirgesi düzenlenmez. Kurumun ilgili ünitesine yazı ile müracaat edilir</a:t>
            </a:r>
            <a:r>
              <a:rPr lang="tr-TR" sz="1800" b="1" dirty="0" smtClean="0"/>
              <a:t>.</a:t>
            </a:r>
          </a:p>
          <a:p>
            <a:pPr marL="109728" indent="0">
              <a:buNone/>
            </a:pPr>
            <a:endParaRPr lang="tr-TR" sz="1800" b="1" dirty="0" smtClean="0"/>
          </a:p>
          <a:p>
            <a:pPr marL="109728" lvl="0" indent="0" algn="just">
              <a:buNone/>
            </a:pPr>
            <a:r>
              <a:rPr lang="tr-TR" sz="1800" b="1" dirty="0" smtClean="0"/>
              <a:t>	İşverenlerin </a:t>
            </a:r>
            <a:r>
              <a:rPr lang="tr-TR" sz="1800" b="1" dirty="0"/>
              <a:t>10 günlük süre geçtikten sonra ayrılış bildirgesinin düzeltme ve güncelleme talepleri için işverenin ilgili üniteye yazılı olarak ve kanıtlayıcı belge ile müracaatı gerekir</a:t>
            </a:r>
            <a:r>
              <a:rPr lang="tr-TR" sz="1800" b="1" dirty="0" smtClean="0"/>
              <a:t>.</a:t>
            </a:r>
          </a:p>
          <a:p>
            <a:pPr marL="109728" lvl="0" indent="0">
              <a:buNone/>
            </a:pPr>
            <a:endParaRPr lang="tr-TR" sz="1800" b="1" dirty="0" smtClean="0"/>
          </a:p>
          <a:p>
            <a:pPr marL="109728" indent="0" algn="just">
              <a:buNone/>
            </a:pPr>
            <a:r>
              <a:rPr lang="tr-TR" sz="1800" b="1" dirty="0" smtClean="0"/>
              <a:t>	</a:t>
            </a:r>
            <a:r>
              <a:rPr lang="tr-TR" sz="1800" b="1" dirty="0" smtClean="0">
                <a:solidFill>
                  <a:srgbClr val="FF0000"/>
                </a:solidFill>
              </a:rPr>
              <a:t>Meslek </a:t>
            </a:r>
            <a:r>
              <a:rPr lang="tr-TR" sz="1800" b="1" dirty="0">
                <a:solidFill>
                  <a:srgbClr val="FF0000"/>
                </a:solidFill>
              </a:rPr>
              <a:t>kodu ile ilgili düzeltmelere muhtasar prim ve hizmet beyannamesinde yapılan düzeltmelere 1/1/2018 tarihinden itibaren idari para cezası uygulanacak (asgari ücret onda bir)</a:t>
            </a:r>
            <a:endParaRPr lang="tr-TR" sz="1800" dirty="0">
              <a:solidFill>
                <a:srgbClr val="FF0000"/>
              </a:solidFill>
            </a:endParaRPr>
          </a:p>
          <a:p>
            <a:pPr marL="109728" lvl="0" indent="0">
              <a:buNone/>
            </a:pPr>
            <a:endParaRPr lang="tr-TR" sz="1800" dirty="0"/>
          </a:p>
          <a:p>
            <a:pPr marL="109728" indent="0">
              <a:buNone/>
            </a:pPr>
            <a:endParaRPr lang="tr-TR" sz="1800" dirty="0"/>
          </a:p>
          <a:p>
            <a:pPr marL="109728" lvl="0" indent="0">
              <a:buNone/>
            </a:pPr>
            <a:endParaRPr lang="tr-TR" sz="1800" b="1" dirty="0" smtClean="0">
              <a:solidFill>
                <a:srgbClr val="FF0000"/>
              </a:solidFill>
            </a:endParaRPr>
          </a:p>
          <a:p>
            <a:pPr marL="109728" lvl="0" indent="0">
              <a:buNone/>
            </a:pPr>
            <a:endParaRPr lang="tr-TR" sz="1800" dirty="0">
              <a:solidFill>
                <a:srgbClr val="FF0000"/>
              </a:solidFill>
            </a:endParaRPr>
          </a:p>
          <a:p>
            <a:pPr marL="109728" indent="0">
              <a:buNone/>
            </a:pPr>
            <a:endParaRPr lang="tr-TR" sz="1800" dirty="0"/>
          </a:p>
          <a:p>
            <a:endParaRPr lang="tr-TR" dirty="0"/>
          </a:p>
        </p:txBody>
      </p:sp>
    </p:spTree>
    <p:extLst>
      <p:ext uri="{BB962C8B-B14F-4D97-AF65-F5344CB8AC3E}">
        <p14:creationId xmlns:p14="http://schemas.microsoft.com/office/powerpoint/2010/main" val="3501432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İçerik Yer Tutucusu 9"/>
          <p:cNvGraphicFramePr>
            <a:graphicFrameLocks noGrp="1"/>
          </p:cNvGraphicFramePr>
          <p:nvPr>
            <p:ph idx="1"/>
            <p:extLst>
              <p:ext uri="{D42A27DB-BD31-4B8C-83A1-F6EECF244321}">
                <p14:modId xmlns:p14="http://schemas.microsoft.com/office/powerpoint/2010/main" val="302781182"/>
              </p:ext>
            </p:extLst>
          </p:nvPr>
        </p:nvGraphicFramePr>
        <p:xfrm>
          <a:off x="457200" y="620688"/>
          <a:ext cx="8229600" cy="53866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2155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57108549"/>
              </p:ext>
            </p:extLst>
          </p:nvPr>
        </p:nvGraphicFramePr>
        <p:xfrm>
          <a:off x="457200" y="404664"/>
          <a:ext cx="8229600" cy="56026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06922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r>
              <a:rPr lang="tr-TR" dirty="0" smtClean="0"/>
              <a:t>01-Özlük Dosyası Kapak </a:t>
            </a:r>
            <a:r>
              <a:rPr lang="tr-TR" dirty="0" smtClean="0">
                <a:hlinkClick r:id="rId2" action="ppaction://hlinkfile"/>
              </a:rPr>
              <a:t>(Ek-01)</a:t>
            </a:r>
            <a:endParaRPr lang="tr-TR" dirty="0" smtClean="0"/>
          </a:p>
          <a:p>
            <a:r>
              <a:rPr lang="tr-TR" dirty="0" smtClean="0"/>
              <a:t>02-Özlük Dosyasında bulunması gerekli belgeler </a:t>
            </a:r>
            <a:r>
              <a:rPr lang="tr-TR" dirty="0" smtClean="0">
                <a:hlinkClick r:id="rId3" action="ppaction://hlinkfile"/>
              </a:rPr>
              <a:t>(Ek-02)</a:t>
            </a:r>
            <a:r>
              <a:rPr lang="tr-TR" dirty="0" smtClean="0"/>
              <a:t> </a:t>
            </a:r>
            <a:r>
              <a:rPr lang="tr-TR" dirty="0" smtClean="0">
                <a:hlinkClick r:id="rId4" action="ppaction://hlinkfile"/>
              </a:rPr>
              <a:t>(Ek-03)</a:t>
            </a:r>
            <a:endParaRPr lang="tr-TR" dirty="0" smtClean="0"/>
          </a:p>
          <a:p>
            <a:r>
              <a:rPr lang="tr-TR" dirty="0" smtClean="0"/>
              <a:t>03-Başvuru Formu </a:t>
            </a:r>
            <a:r>
              <a:rPr lang="tr-TR" dirty="0" smtClean="0">
                <a:hlinkClick r:id="rId5" action="ppaction://hlinkfile"/>
              </a:rPr>
              <a:t>(Ek-04)</a:t>
            </a:r>
            <a:endParaRPr lang="tr-TR" dirty="0" smtClean="0"/>
          </a:p>
          <a:p>
            <a:r>
              <a:rPr lang="tr-TR" dirty="0" smtClean="0"/>
              <a:t>04-İş Sözleşmeleri </a:t>
            </a:r>
            <a:r>
              <a:rPr lang="tr-TR" dirty="0" smtClean="0">
                <a:hlinkClick r:id="rId6" action="ppaction://hlinkfile"/>
              </a:rPr>
              <a:t>(Ek-05) </a:t>
            </a:r>
            <a:r>
              <a:rPr lang="tr-TR" dirty="0" smtClean="0"/>
              <a:t> </a:t>
            </a:r>
            <a:r>
              <a:rPr lang="tr-TR" dirty="0" smtClean="0">
                <a:hlinkClick r:id="rId7" action="ppaction://hlinkfile"/>
              </a:rPr>
              <a:t>(Ek-06) </a:t>
            </a:r>
            <a:r>
              <a:rPr lang="tr-TR" dirty="0" smtClean="0"/>
              <a:t> </a:t>
            </a:r>
            <a:r>
              <a:rPr lang="tr-TR" dirty="0" smtClean="0">
                <a:hlinkClick r:id="rId8" action="ppaction://hlinkfile"/>
              </a:rPr>
              <a:t>(Ek-07)</a:t>
            </a:r>
            <a:endParaRPr lang="tr-TR" dirty="0" smtClean="0"/>
          </a:p>
          <a:p>
            <a:r>
              <a:rPr lang="tr-TR" dirty="0" smtClean="0"/>
              <a:t>05-Fazla Mesai Onay Belgesi </a:t>
            </a:r>
            <a:r>
              <a:rPr lang="tr-TR" dirty="0" smtClean="0">
                <a:hlinkClick r:id="rId9" action="ppaction://hlinkfile"/>
              </a:rPr>
              <a:t>(Ek-08)</a:t>
            </a:r>
            <a:r>
              <a:rPr lang="tr-TR" dirty="0" smtClean="0"/>
              <a:t>  </a:t>
            </a:r>
            <a:r>
              <a:rPr lang="tr-TR" dirty="0" smtClean="0">
                <a:hlinkClick r:id="rId10" action="ppaction://hlinkfile"/>
              </a:rPr>
              <a:t>(Ek-09)</a:t>
            </a:r>
            <a:r>
              <a:rPr lang="tr-TR" dirty="0" smtClean="0"/>
              <a:t> </a:t>
            </a:r>
            <a:r>
              <a:rPr lang="tr-TR" dirty="0" smtClean="0">
                <a:hlinkClick r:id="rId11" action="ppaction://hlinkfile"/>
              </a:rPr>
              <a:t>(Ek-IX)</a:t>
            </a:r>
            <a:r>
              <a:rPr lang="tr-TR" dirty="0" smtClean="0"/>
              <a:t>  </a:t>
            </a:r>
          </a:p>
          <a:p>
            <a:r>
              <a:rPr lang="tr-TR" dirty="0" smtClean="0"/>
              <a:t>06-AGİ BİLDİRİMİ </a:t>
            </a:r>
            <a:r>
              <a:rPr lang="tr-TR" dirty="0" smtClean="0">
                <a:hlinkClick r:id="rId12" action="ppaction://hlinkfile"/>
              </a:rPr>
              <a:t>(Ek-10)</a:t>
            </a:r>
            <a:endParaRPr lang="tr-TR" dirty="0" smtClean="0"/>
          </a:p>
          <a:p>
            <a:r>
              <a:rPr lang="tr-TR" dirty="0" smtClean="0"/>
              <a:t>07-AGİ Taahhütname </a:t>
            </a:r>
            <a:r>
              <a:rPr lang="tr-TR" dirty="0" smtClean="0">
                <a:hlinkClick r:id="rId13" action="ppaction://hlinkfile"/>
              </a:rPr>
              <a:t>(Ek-11)</a:t>
            </a:r>
            <a:endParaRPr lang="tr-TR" dirty="0" smtClean="0"/>
          </a:p>
          <a:p>
            <a:r>
              <a:rPr lang="tr-TR" dirty="0" smtClean="0"/>
              <a:t>08-Yıllık İzin </a:t>
            </a:r>
            <a:r>
              <a:rPr lang="tr-TR" dirty="0" smtClean="0">
                <a:hlinkClick r:id="rId14" action="ppaction://hlinkfile"/>
              </a:rPr>
              <a:t>(Ek-12)</a:t>
            </a:r>
            <a:r>
              <a:rPr lang="tr-TR" dirty="0" smtClean="0"/>
              <a:t> </a:t>
            </a:r>
            <a:r>
              <a:rPr lang="tr-TR" dirty="0" smtClean="0">
                <a:hlinkClick r:id="rId15" action="ppaction://hlinkfile"/>
              </a:rPr>
              <a:t>(Ek-13)</a:t>
            </a:r>
            <a:r>
              <a:rPr lang="tr-TR" dirty="0" smtClean="0"/>
              <a:t> </a:t>
            </a:r>
            <a:r>
              <a:rPr lang="tr-TR" dirty="0" smtClean="0">
                <a:hlinkClick r:id="rId16" action="ppaction://hlinkfile"/>
              </a:rPr>
              <a:t>(Ek-14)</a:t>
            </a:r>
            <a:endParaRPr lang="tr-TR" dirty="0" smtClean="0"/>
          </a:p>
          <a:p>
            <a:endParaRPr lang="tr-TR" dirty="0" smtClean="0"/>
          </a:p>
          <a:p>
            <a:endParaRPr lang="tr-TR" dirty="0"/>
          </a:p>
        </p:txBody>
      </p:sp>
      <p:graphicFrame>
        <p:nvGraphicFramePr>
          <p:cNvPr id="5" name="Diyagram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41553389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çerik Yer Tutucusu 7"/>
          <p:cNvGraphicFramePr>
            <a:graphicFrameLocks noGrp="1"/>
          </p:cNvGraphicFramePr>
          <p:nvPr>
            <p:ph idx="1"/>
            <p:extLst>
              <p:ext uri="{D42A27DB-BD31-4B8C-83A1-F6EECF244321}">
                <p14:modId xmlns:p14="http://schemas.microsoft.com/office/powerpoint/2010/main" val="3704633410"/>
              </p:ext>
            </p:extLst>
          </p:nvPr>
        </p:nvGraphicFramePr>
        <p:xfrm>
          <a:off x="457200" y="476672"/>
          <a:ext cx="8229600" cy="55306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yagram 3"/>
          <p:cNvGraphicFramePr/>
          <p:nvPr>
            <p:extLst>
              <p:ext uri="{D42A27DB-BD31-4B8C-83A1-F6EECF244321}">
                <p14:modId xmlns:p14="http://schemas.microsoft.com/office/powerpoint/2010/main" val="204236528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677687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1124744"/>
            <a:ext cx="8229600" cy="5328592"/>
          </a:xfrm>
        </p:spPr>
        <p:txBody>
          <a:bodyPr>
            <a:normAutofit fontScale="55000" lnSpcReduction="20000"/>
          </a:bodyPr>
          <a:lstStyle/>
          <a:p>
            <a:pPr lvl="0"/>
            <a:r>
              <a:rPr lang="tr-TR" dirty="0" smtClean="0"/>
              <a:t>Çocuk </a:t>
            </a:r>
            <a:r>
              <a:rPr lang="tr-TR" dirty="0"/>
              <a:t>ve genç işçinin velisi veya vasisi ile yazılı iş sözleşmesi yapmak zorundasınız. Sözleşmeyi İşçinin velisi (Anne veya Baba ) imzalayacaktır. </a:t>
            </a:r>
            <a:r>
              <a:rPr lang="tr-TR" dirty="0" err="1"/>
              <a:t>Çoçuk</a:t>
            </a:r>
            <a:r>
              <a:rPr lang="tr-TR" dirty="0"/>
              <a:t> işçi sözleşmeyi imzalayamaz çünkü; 18 yaşını doldurmadığından, Medeni Haklar Ehliyetine sahip değildir.</a:t>
            </a:r>
          </a:p>
          <a:p>
            <a:pPr lvl="0"/>
            <a:r>
              <a:rPr lang="tr-TR" dirty="0"/>
              <a:t>Çocuk ve genç işçinin velisi veya vasisinden yazılı </a:t>
            </a:r>
            <a:r>
              <a:rPr lang="tr-TR" dirty="0" err="1"/>
              <a:t>Muvafakatname</a:t>
            </a:r>
            <a:r>
              <a:rPr lang="tr-TR" dirty="0"/>
              <a:t> almak zorundasınız.</a:t>
            </a:r>
          </a:p>
          <a:p>
            <a:pPr lvl="0"/>
            <a:r>
              <a:rPr lang="tr-TR" dirty="0"/>
              <a:t>Çocuk ve genç işçinin velisi veya vasisine, çocuk ve genç işçinin çalıştırılacağı iş, karşılaşabileceği riskler ve alınan önlemler hakkında bilgi </a:t>
            </a:r>
            <a:r>
              <a:rPr lang="tr-TR" dirty="0" smtClean="0"/>
              <a:t>verilmeli. (Eğitim İş Güvenlikçi tarafından verilecek</a:t>
            </a:r>
            <a:r>
              <a:rPr lang="tr-TR" dirty="0"/>
              <a:t>.)</a:t>
            </a:r>
          </a:p>
          <a:p>
            <a:pPr lvl="0"/>
            <a:r>
              <a:rPr lang="tr-TR" dirty="0"/>
              <a:t>Sağlık Raporu alınacak ve Sağlık Raporu 18 yaşına gelinceye kadar 6 ayda bir yenilenecek. </a:t>
            </a:r>
          </a:p>
          <a:p>
            <a:pPr lvl="0"/>
            <a:r>
              <a:rPr lang="tr-TR" dirty="0"/>
              <a:t>İşçinin özlük dosyasında AKCİĞER RÖNTGENİ  raporu olacak.</a:t>
            </a:r>
          </a:p>
          <a:p>
            <a:pPr lvl="0"/>
            <a:r>
              <a:rPr lang="tr-TR" dirty="0"/>
              <a:t>Özlük Dosyası </a:t>
            </a:r>
            <a:r>
              <a:rPr lang="tr-TR" dirty="0" smtClean="0"/>
              <a:t>oluşturulacak, </a:t>
            </a:r>
            <a:r>
              <a:rPr lang="tr-TR" dirty="0"/>
              <a:t>bu özlük dosyasında;</a:t>
            </a:r>
          </a:p>
          <a:p>
            <a:r>
              <a:rPr lang="tr-TR" dirty="0"/>
              <a:t>6.a. Belirsiz süreli iş sözleşmesi </a:t>
            </a:r>
            <a:r>
              <a:rPr lang="tr-TR" dirty="0" smtClean="0">
                <a:hlinkClick r:id="rId2" action="ppaction://hlinkfile"/>
              </a:rPr>
              <a:t>(6.A.)</a:t>
            </a:r>
            <a:endParaRPr lang="tr-TR" dirty="0"/>
          </a:p>
          <a:p>
            <a:r>
              <a:rPr lang="tr-TR" dirty="0" smtClean="0"/>
              <a:t>6.b</a:t>
            </a:r>
            <a:r>
              <a:rPr lang="tr-TR" dirty="0"/>
              <a:t>. </a:t>
            </a:r>
            <a:r>
              <a:rPr lang="tr-TR" dirty="0" err="1" smtClean="0"/>
              <a:t>Muvakatname</a:t>
            </a:r>
            <a:r>
              <a:rPr lang="tr-TR" dirty="0" smtClean="0"/>
              <a:t> </a:t>
            </a:r>
            <a:r>
              <a:rPr lang="tr-TR" dirty="0" smtClean="0">
                <a:hlinkClick r:id="rId3" action="ppaction://hlinkfile"/>
              </a:rPr>
              <a:t>(6.B.)</a:t>
            </a:r>
            <a:endParaRPr lang="tr-TR" dirty="0"/>
          </a:p>
          <a:p>
            <a:r>
              <a:rPr lang="tr-TR" dirty="0"/>
              <a:t>6.c. Nüfus Cüzdan Fotokopisi</a:t>
            </a:r>
          </a:p>
          <a:p>
            <a:r>
              <a:rPr lang="tr-TR" dirty="0"/>
              <a:t>6.d. İkametgah (E devletten alınabiliyor)</a:t>
            </a:r>
          </a:p>
          <a:p>
            <a:r>
              <a:rPr lang="tr-TR" dirty="0"/>
              <a:t>6.e. Sabıka kaydı (E devletten alınabiliyor)</a:t>
            </a:r>
          </a:p>
          <a:p>
            <a:r>
              <a:rPr lang="tr-TR" dirty="0"/>
              <a:t>6.f. İş Sağlığı ve Güvenliği Belgeleri  (İş Güvenlikçi Düzenleyecek)</a:t>
            </a:r>
          </a:p>
          <a:p>
            <a:r>
              <a:rPr lang="tr-TR" dirty="0"/>
              <a:t>6.g. AGİ Form ve Taahhütnamesi</a:t>
            </a:r>
          </a:p>
          <a:p>
            <a:r>
              <a:rPr lang="tr-TR" dirty="0"/>
              <a:t>6.ğ. Fotoğraf 1 Adet</a:t>
            </a:r>
          </a:p>
          <a:p>
            <a:r>
              <a:rPr lang="tr-TR" dirty="0"/>
              <a:t>6.h. Diploma ve Sertifika Fotokopileri</a:t>
            </a:r>
          </a:p>
          <a:p>
            <a:r>
              <a:rPr lang="tr-TR" dirty="0"/>
              <a:t>6.ı. SGK İşe Giriş Bildirgesi (İşyeri Düzenleyecek)</a:t>
            </a:r>
          </a:p>
          <a:p>
            <a:endParaRPr lang="tr-TR" dirty="0"/>
          </a:p>
        </p:txBody>
      </p:sp>
      <p:graphicFrame>
        <p:nvGraphicFramePr>
          <p:cNvPr id="4" name="Diyagram 3"/>
          <p:cNvGraphicFramePr/>
          <p:nvPr>
            <p:extLst>
              <p:ext uri="{D42A27DB-BD31-4B8C-83A1-F6EECF244321}">
                <p14:modId xmlns:p14="http://schemas.microsoft.com/office/powerpoint/2010/main" val="2303800487"/>
              </p:ext>
            </p:extLst>
          </p:nvPr>
        </p:nvGraphicFramePr>
        <p:xfrm>
          <a:off x="457200" y="274638"/>
          <a:ext cx="8229600" cy="6340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58421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95536" y="332656"/>
            <a:ext cx="8280920" cy="5909310"/>
          </a:xfrm>
          <a:prstGeom prst="rect">
            <a:avLst/>
          </a:prstGeom>
        </p:spPr>
        <p:txBody>
          <a:bodyPr wrap="square">
            <a:spAutoFit/>
          </a:bodyPr>
          <a:lstStyle/>
          <a:p>
            <a:pPr marL="274320" indent="-274320">
              <a:buClr>
                <a:schemeClr val="accent3"/>
              </a:buClr>
              <a:buFont typeface="Wingdings 2"/>
              <a:buChar char=""/>
              <a:defRPr/>
            </a:pPr>
            <a:r>
              <a:rPr lang="tr-TR" b="1" dirty="0"/>
              <a:t>ÇOCUK VE GENÇ İŞÇİLERDE </a:t>
            </a:r>
            <a:br>
              <a:rPr lang="tr-TR" b="1" dirty="0"/>
            </a:br>
            <a:r>
              <a:rPr lang="tr-TR" b="1" dirty="0"/>
              <a:t>GÜNLÜK , HAFTALIK ÇALIŞMA SÜRELERİ</a:t>
            </a:r>
            <a:endParaRPr lang="tr-TR" dirty="0"/>
          </a:p>
          <a:p>
            <a:pPr marL="274320" indent="-274320">
              <a:buClr>
                <a:schemeClr val="accent3"/>
              </a:buClr>
              <a:buFont typeface="Wingdings 2"/>
              <a:buChar char=""/>
              <a:defRPr/>
            </a:pPr>
            <a:r>
              <a:rPr lang="tr-TR" b="1" dirty="0" smtClean="0"/>
              <a:t>Çocuk </a:t>
            </a:r>
            <a:r>
              <a:rPr lang="tr-TR" b="1" dirty="0"/>
              <a:t>ve genç işçinin </a:t>
            </a:r>
            <a:r>
              <a:rPr lang="tr-TR" b="1" dirty="0" smtClean="0"/>
              <a:t>tanımı.</a:t>
            </a:r>
            <a:endParaRPr lang="tr-TR" dirty="0"/>
          </a:p>
          <a:p>
            <a:pPr marL="274320" indent="-274320" algn="just">
              <a:buClr>
                <a:schemeClr val="accent3"/>
              </a:buClr>
              <a:buFont typeface="Wingdings 2"/>
              <a:buChar char=""/>
              <a:defRPr/>
            </a:pPr>
            <a:r>
              <a:rPr lang="tr-TR" dirty="0"/>
              <a:t>Çocuk İşçi: 14 yaşını bitirmiş, 15 yaşını doldurmamış ve ilköğretimini tamamlamış şahıstır.</a:t>
            </a:r>
          </a:p>
          <a:p>
            <a:pPr marL="274320" indent="-274320" algn="just">
              <a:buClr>
                <a:schemeClr val="accent3"/>
              </a:buClr>
              <a:buFont typeface="Wingdings 2"/>
              <a:buChar char=""/>
              <a:defRPr/>
            </a:pPr>
            <a:r>
              <a:rPr lang="tr-TR" dirty="0"/>
              <a:t>Genç İşçi:  15 yaşını tamamlamış, ancak 18 yaşını tamamlamamış şahıstır.</a:t>
            </a:r>
          </a:p>
          <a:p>
            <a:pPr marL="274320" indent="-274320" algn="just">
              <a:buClr>
                <a:schemeClr val="accent3"/>
              </a:buClr>
              <a:buFont typeface="Wingdings 2"/>
              <a:buChar char=""/>
              <a:defRPr/>
            </a:pPr>
            <a:r>
              <a:rPr lang="tr-TR" dirty="0"/>
              <a:t>Çocuk ve genç işçilerin günlük çalışma süreleri,24 saatlik zaman diliminde kesintisiz 14 saat dinlenme süresi dikkate alınarak uygulanır.</a:t>
            </a:r>
          </a:p>
          <a:p>
            <a:pPr marL="274320" indent="-274320" algn="just">
              <a:buClr>
                <a:schemeClr val="accent3"/>
              </a:buClr>
              <a:buFont typeface="Wingdings 2"/>
              <a:buChar char=""/>
              <a:defRPr/>
            </a:pPr>
            <a:r>
              <a:rPr lang="tr-TR" dirty="0"/>
              <a:t>Okul öncesi çocuklar ile okula devam eden çocukların eğitim dönemindeki çalışma süreleri, eğitim saatleri dışında olmak üzere, en fazla günde 2 saat ve haftada 10 saat. </a:t>
            </a:r>
          </a:p>
          <a:p>
            <a:pPr marL="274320" indent="-274320" algn="just">
              <a:buClr>
                <a:schemeClr val="accent3"/>
              </a:buClr>
              <a:buFont typeface="Wingdings 2"/>
              <a:buChar char=""/>
              <a:defRPr/>
            </a:pPr>
            <a:r>
              <a:rPr lang="tr-TR" altLang="tr-TR" dirty="0"/>
              <a:t>Zorunlu eğitim tamamlamış örgün eğitime devam etmeyen çocuk işçilerin günde 7</a:t>
            </a:r>
            <a:r>
              <a:rPr lang="tr-TR" altLang="tr-TR" dirty="0" smtClean="0"/>
              <a:t>, haftada </a:t>
            </a:r>
            <a:r>
              <a:rPr lang="tr-TR" altLang="tr-TR" dirty="0"/>
              <a:t>35 saat(</a:t>
            </a:r>
            <a:r>
              <a:rPr lang="tr-TR" dirty="0"/>
              <a:t>sanat, kültür ve reklam faaliyetlerinde çalışanların ise günde 5 ve haftada 30 saat,)</a:t>
            </a:r>
          </a:p>
          <a:p>
            <a:pPr marL="274320" indent="-274320" algn="just">
              <a:buClr>
                <a:schemeClr val="accent3"/>
              </a:buClr>
              <a:buFont typeface="Wingdings 2"/>
              <a:buChar char=""/>
              <a:defRPr/>
            </a:pPr>
            <a:r>
              <a:rPr lang="tr-TR" dirty="0"/>
              <a:t>Ancak, 15 yaşını tamamlamış çocuklar için bu süre günde 8 ve haftada 40 saate kadar arttırılabilir.</a:t>
            </a:r>
          </a:p>
          <a:p>
            <a:pPr marL="274320" indent="-274320" algn="just">
              <a:buClr>
                <a:schemeClr val="accent3"/>
              </a:buClr>
              <a:buFont typeface="Wingdings 2"/>
              <a:buChar char=""/>
              <a:defRPr/>
            </a:pPr>
            <a:r>
              <a:rPr lang="tr-TR" dirty="0"/>
              <a:t>Haftalık çalışma süresi, “aksi kararlaştırılmadıkça, bu süre işyerlerinde haftanın çalışılan günlerine eşit ölçüde bölünerek uygulanır”.</a:t>
            </a:r>
          </a:p>
          <a:p>
            <a:pPr marL="274320" indent="-274320">
              <a:buClr>
                <a:schemeClr val="accent3"/>
              </a:buClr>
              <a:buFont typeface="Wingdings 2"/>
              <a:buChar char=""/>
              <a:defRPr/>
            </a:pPr>
            <a:endParaRPr lang="tr-TR" dirty="0"/>
          </a:p>
        </p:txBody>
      </p:sp>
    </p:spTree>
    <p:extLst>
      <p:ext uri="{BB962C8B-B14F-4D97-AF65-F5344CB8AC3E}">
        <p14:creationId xmlns:p14="http://schemas.microsoft.com/office/powerpoint/2010/main" val="15078635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476672"/>
            <a:ext cx="8229600" cy="5832648"/>
          </a:xfrm>
        </p:spPr>
        <p:txBody>
          <a:bodyPr>
            <a:normAutofit fontScale="77500" lnSpcReduction="20000"/>
          </a:bodyPr>
          <a:lstStyle/>
          <a:p>
            <a:pPr marL="109728" lvl="0" indent="0">
              <a:buNone/>
            </a:pPr>
            <a:r>
              <a:rPr lang="tr-TR" sz="2800" b="1" dirty="0" smtClean="0"/>
              <a:t>İŞÇİ </a:t>
            </a:r>
            <a:r>
              <a:rPr lang="tr-TR" sz="2800" b="1" dirty="0"/>
              <a:t>  </a:t>
            </a:r>
            <a:r>
              <a:rPr lang="tr-TR" sz="2800" b="1" dirty="0" smtClean="0"/>
              <a:t>ÖZLÜK </a:t>
            </a:r>
            <a:r>
              <a:rPr lang="tr-TR" sz="2800" b="1" dirty="0"/>
              <a:t>  </a:t>
            </a:r>
            <a:r>
              <a:rPr lang="tr-TR" sz="2800" b="1" dirty="0" smtClean="0"/>
              <a:t>DOSYASI </a:t>
            </a:r>
            <a:r>
              <a:rPr lang="tr-TR" sz="2800" b="1" dirty="0"/>
              <a:t> </a:t>
            </a:r>
            <a:r>
              <a:rPr lang="tr-TR" sz="2800" b="1" dirty="0" smtClean="0"/>
              <a:t>TUTMAK</a:t>
            </a:r>
            <a:r>
              <a:rPr lang="tr-TR" sz="2800" b="1" dirty="0"/>
              <a:t>   </a:t>
            </a:r>
            <a:r>
              <a:rPr lang="tr-TR" sz="2800" b="1" dirty="0" smtClean="0"/>
              <a:t>NİÇİN </a:t>
            </a:r>
            <a:r>
              <a:rPr lang="tr-TR" sz="2800" b="1" dirty="0"/>
              <a:t>  </a:t>
            </a:r>
            <a:r>
              <a:rPr lang="tr-TR" sz="2800" b="1" dirty="0" smtClean="0"/>
              <a:t>ÖNEMLİDİR</a:t>
            </a:r>
            <a:r>
              <a:rPr lang="tr-TR" sz="2800" b="1" dirty="0"/>
              <a:t>?</a:t>
            </a:r>
            <a:r>
              <a:rPr lang="tr-TR" sz="5400" b="1" dirty="0"/>
              <a:t/>
            </a:r>
            <a:br>
              <a:rPr lang="tr-TR" sz="5400" b="1" dirty="0"/>
            </a:br>
            <a:endParaRPr lang="tr-TR" b="1" dirty="0" smtClean="0"/>
          </a:p>
          <a:p>
            <a:pPr lvl="0" algn="just"/>
            <a:r>
              <a:rPr lang="tr-TR" dirty="0" smtClean="0"/>
              <a:t>İşçi </a:t>
            </a:r>
            <a:r>
              <a:rPr lang="tr-TR" dirty="0"/>
              <a:t>ile işveren arasında ortaya çıkan hukuki çekişmelerde mahkemeler, öncelikle işçi özlük dosyasını incelemek üzere talep etmektedirler. Usulüne uygun tutulmuş ve yukarıda sayılan belgeleri içeren bir özlük dosyası her zaman işveren bakımından olumlu kanaat uyandırmaktadır. </a:t>
            </a:r>
            <a:endParaRPr lang="tr-TR" dirty="0" smtClean="0"/>
          </a:p>
          <a:p>
            <a:pPr lvl="0" algn="just"/>
            <a:endParaRPr lang="tr-TR" dirty="0"/>
          </a:p>
          <a:p>
            <a:pPr lvl="0" algn="just"/>
            <a:r>
              <a:rPr lang="tr-TR" dirty="0"/>
              <a:t>Uzun dönemde ücret  ve izinler konusunda işçi ile işveren arasında çıkan ihtilaflar, dosya içeriğindeki yazılı ve imzalı belgelerle kolayca bertaraf edilebilecektir</a:t>
            </a:r>
            <a:r>
              <a:rPr lang="tr-TR" dirty="0" smtClean="0"/>
              <a:t>.</a:t>
            </a:r>
          </a:p>
          <a:p>
            <a:pPr marL="109728" lvl="0" indent="0" algn="just">
              <a:buNone/>
            </a:pPr>
            <a:r>
              <a:rPr lang="tr-TR" dirty="0" smtClean="0"/>
              <a:t> </a:t>
            </a:r>
            <a:endParaRPr lang="tr-TR" dirty="0"/>
          </a:p>
          <a:p>
            <a:pPr lvl="0" algn="just"/>
            <a:r>
              <a:rPr lang="tr-TR" dirty="0"/>
              <a:t>İş müfettişlerince yapılacak teftişlerde idari para cezası verilmesinin önüne geçilecektir. </a:t>
            </a:r>
            <a:endParaRPr lang="tr-TR" dirty="0" smtClean="0"/>
          </a:p>
          <a:p>
            <a:pPr lvl="0" algn="just"/>
            <a:endParaRPr lang="tr-TR" dirty="0"/>
          </a:p>
          <a:p>
            <a:pPr lvl="0" algn="just"/>
            <a:r>
              <a:rPr lang="tr-TR" dirty="0"/>
              <a:t>Çalışan hakkında tüm gerekli bilgilere bir arada sahip olan işveren en verimli şekilde ondan yararlanabilecektir. İşçi özlük dosyası bu bilgilerin birada bulunmasını ve değerlendirilmesini sağlar.</a:t>
            </a:r>
          </a:p>
          <a:p>
            <a:endParaRPr lang="tr-TR" dirty="0"/>
          </a:p>
        </p:txBody>
      </p:sp>
    </p:spTree>
    <p:extLst>
      <p:ext uri="{BB962C8B-B14F-4D97-AF65-F5344CB8AC3E}">
        <p14:creationId xmlns:p14="http://schemas.microsoft.com/office/powerpoint/2010/main" val="2416661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836712"/>
            <a:ext cx="8229600" cy="5472608"/>
          </a:xfrm>
        </p:spPr>
        <p:txBody>
          <a:bodyPr>
            <a:normAutofit lnSpcReduction="10000"/>
          </a:bodyPr>
          <a:lstStyle/>
          <a:p>
            <a:r>
              <a:rPr lang="tr-TR" sz="1800" b="1" dirty="0" smtClean="0"/>
              <a:t>1-Devamsızlık</a:t>
            </a:r>
          </a:p>
          <a:p>
            <a:pPr marL="109728" indent="0">
              <a:buNone/>
            </a:pPr>
            <a:r>
              <a:rPr lang="tr-TR" sz="1800" dirty="0"/>
              <a:t>4857 sayılı İş Kanununun 25/II-g maddesine göre; </a:t>
            </a:r>
            <a:br>
              <a:rPr lang="tr-TR" sz="1800" dirty="0"/>
            </a:br>
            <a:r>
              <a:rPr lang="tr-TR" sz="1800" dirty="0" smtClean="0"/>
              <a:t>	İ</a:t>
            </a:r>
            <a:r>
              <a:rPr lang="tr-TR" sz="1500" dirty="0" smtClean="0"/>
              <a:t>şçinin </a:t>
            </a:r>
            <a:r>
              <a:rPr lang="tr-TR" sz="1500" dirty="0"/>
              <a:t>işverenden izin almaksızın veya haklı bir sebebe </a:t>
            </a:r>
            <a:r>
              <a:rPr lang="tr-TR" sz="1500" dirty="0" smtClean="0"/>
              <a:t>dayanmaksızın ardı </a:t>
            </a:r>
            <a:r>
              <a:rPr lang="tr-TR" sz="1500" dirty="0"/>
              <a:t>ardına iki işgünü veya bir ay içinde iki defa herhangi bir tatil </a:t>
            </a:r>
            <a:r>
              <a:rPr lang="tr-TR" sz="1500" dirty="0" smtClean="0"/>
              <a:t>gününden sonraki </a:t>
            </a:r>
            <a:r>
              <a:rPr lang="tr-TR" sz="1500" dirty="0"/>
              <a:t>iş günü işe gelmemesi, İşçinin bir ayda üç iş günü işine </a:t>
            </a:r>
            <a:r>
              <a:rPr lang="tr-TR" sz="1500" dirty="0" smtClean="0"/>
              <a:t>gelmemesi durumunda </a:t>
            </a:r>
            <a:r>
              <a:rPr lang="tr-TR" sz="1500" dirty="0"/>
              <a:t>devamsızlık nedeniyle işçinin iş sözleşmesi feshedilebilecektir</a:t>
            </a:r>
            <a:r>
              <a:rPr lang="tr-TR" sz="1500" dirty="0" smtClean="0"/>
              <a:t>.</a:t>
            </a:r>
          </a:p>
          <a:p>
            <a:pPr marL="109728" indent="0" algn="just">
              <a:buNone/>
            </a:pPr>
            <a:r>
              <a:rPr lang="tr-TR" sz="1500" dirty="0"/>
              <a:t>	</a:t>
            </a:r>
            <a:r>
              <a:rPr lang="tr-TR" sz="1500" dirty="0" smtClean="0"/>
              <a:t>Fesih </a:t>
            </a:r>
            <a:r>
              <a:rPr lang="tr-TR" sz="1500" dirty="0"/>
              <a:t>yapmadan önce mutlaka noterden işçinin adresine bir yazı gönderilmek suretiyle savunması talep edilmeli ve haklı bir nedeni olup </a:t>
            </a:r>
            <a:r>
              <a:rPr lang="tr-TR" sz="1500" dirty="0" smtClean="0"/>
              <a:t>olmadığı araştırılmalıdır</a:t>
            </a:r>
            <a:r>
              <a:rPr lang="tr-TR" sz="1500" dirty="0"/>
              <a:t>. </a:t>
            </a:r>
            <a:r>
              <a:rPr lang="tr-TR" sz="1500" dirty="0" smtClean="0"/>
              <a:t>İhtarname </a:t>
            </a:r>
            <a:r>
              <a:rPr lang="tr-TR" sz="1500" dirty="0"/>
              <a:t>ile işçinin savunmasını yapabilmesi için 3 gün </a:t>
            </a:r>
            <a:r>
              <a:rPr lang="tr-TR" sz="1500" dirty="0" smtClean="0"/>
              <a:t>bir süre verilmesi uygundur. Fesih </a:t>
            </a:r>
            <a:r>
              <a:rPr lang="tr-TR" sz="1500" dirty="0"/>
              <a:t>tarihi olarak ihtarnamenin </a:t>
            </a:r>
            <a:r>
              <a:rPr lang="tr-TR" sz="1500" dirty="0" smtClean="0"/>
              <a:t>işçiye tebliğ </a:t>
            </a:r>
            <a:r>
              <a:rPr lang="tr-TR" sz="1500" dirty="0"/>
              <a:t>edildiği tarihe savunma süresinin de dahil edilerek bulunacak </a:t>
            </a:r>
            <a:r>
              <a:rPr lang="tr-TR" sz="1500" dirty="0" smtClean="0"/>
              <a:t>gün olmalıdır</a:t>
            </a:r>
            <a:r>
              <a:rPr lang="tr-TR" sz="1500" dirty="0"/>
              <a:t>. Örneğin işçiye gönderilen ihtarnamede 3 gün savunma süresi verilmesi ve ihtarnamenin de </a:t>
            </a:r>
            <a:r>
              <a:rPr lang="tr-TR" sz="1500" dirty="0" smtClean="0"/>
              <a:t>15.12.2016 </a:t>
            </a:r>
            <a:r>
              <a:rPr lang="tr-TR" sz="1500" dirty="0"/>
              <a:t>tarihinde işçiye tebliğ edilmesi durumunda çıkış tarihi (15+3=) </a:t>
            </a:r>
            <a:r>
              <a:rPr lang="tr-TR" sz="1500" dirty="0" smtClean="0"/>
              <a:t>18.12.2016 </a:t>
            </a:r>
            <a:r>
              <a:rPr lang="tr-TR" sz="1500" dirty="0"/>
              <a:t>tarihi olmalıdır</a:t>
            </a:r>
            <a:r>
              <a:rPr lang="tr-TR" sz="1500" dirty="0" smtClean="0"/>
              <a:t>.</a:t>
            </a:r>
          </a:p>
          <a:p>
            <a:pPr marL="109728" indent="0" algn="just">
              <a:buNone/>
            </a:pPr>
            <a:r>
              <a:rPr lang="tr-TR" sz="1600" dirty="0"/>
              <a:t> </a:t>
            </a:r>
            <a:r>
              <a:rPr lang="tr-TR" sz="1600" dirty="0" smtClean="0"/>
              <a:t>    	  Fesih için </a:t>
            </a:r>
            <a:r>
              <a:rPr lang="tr-TR" sz="1600" dirty="0"/>
              <a:t>işçinin yazıyı tebellüğ ettiği tarihi </a:t>
            </a:r>
            <a:r>
              <a:rPr lang="tr-TR" sz="1600" dirty="0" smtClean="0"/>
              <a:t>izleyen  3 </a:t>
            </a:r>
            <a:r>
              <a:rPr lang="tr-TR" sz="1600" dirty="0"/>
              <a:t>günlük sürenin bitiminden </a:t>
            </a:r>
            <a:r>
              <a:rPr lang="tr-TR" sz="1600" dirty="0" smtClean="0"/>
              <a:t>itibaren 6 iş </a:t>
            </a:r>
            <a:r>
              <a:rPr lang="tr-TR" sz="1600" dirty="0"/>
              <a:t>günü süre olduğuna dikkat edilmelidir. </a:t>
            </a:r>
            <a:br>
              <a:rPr lang="tr-TR" sz="1600" dirty="0"/>
            </a:br>
            <a:r>
              <a:rPr lang="tr-TR" sz="1500" dirty="0"/>
              <a:t>	</a:t>
            </a:r>
            <a:r>
              <a:rPr lang="tr-TR" sz="1500" dirty="0" smtClean="0"/>
              <a:t>İşçinin </a:t>
            </a:r>
            <a:r>
              <a:rPr lang="tr-TR" sz="1500" dirty="0"/>
              <a:t>devamsızlık yaptığı tarihten itibaren mutlaka her gün ayrı </a:t>
            </a:r>
            <a:r>
              <a:rPr lang="tr-TR" sz="1500" dirty="0" smtClean="0"/>
              <a:t>ayrı devamsızlık </a:t>
            </a:r>
            <a:r>
              <a:rPr lang="tr-TR" sz="1500" dirty="0"/>
              <a:t>tutanağı düzenlenmelidir</a:t>
            </a:r>
            <a:r>
              <a:rPr lang="tr-TR" sz="1500" dirty="0" smtClean="0"/>
              <a:t>. İşçinin </a:t>
            </a:r>
            <a:r>
              <a:rPr lang="tr-TR" sz="1500" dirty="0"/>
              <a:t>devamsızlık tutanakları </a:t>
            </a:r>
            <a:r>
              <a:rPr lang="tr-TR" sz="1500" dirty="0" err="1"/>
              <a:t>SGK’na</a:t>
            </a:r>
            <a:r>
              <a:rPr lang="tr-TR" sz="1500" dirty="0"/>
              <a:t> verilecek eksik gün bilgi formu ekine konularak </a:t>
            </a:r>
            <a:r>
              <a:rPr lang="tr-TR" sz="1500" dirty="0" err="1"/>
              <a:t>SGK’na</a:t>
            </a:r>
            <a:r>
              <a:rPr lang="tr-TR" sz="1500" dirty="0"/>
              <a:t> bildirilmelidir. Eksik gün gerekçesi olarak da </a:t>
            </a:r>
            <a:r>
              <a:rPr lang="tr-TR" sz="1500" b="1" dirty="0"/>
              <a:t>“15 Devamsızlık” </a:t>
            </a:r>
            <a:r>
              <a:rPr lang="tr-TR" sz="1500" dirty="0"/>
              <a:t>kodu seçilmelidir</a:t>
            </a:r>
            <a:r>
              <a:rPr lang="tr-TR" sz="1500" dirty="0" smtClean="0"/>
              <a:t>.</a:t>
            </a:r>
          </a:p>
          <a:p>
            <a:pPr marL="109728" indent="0" algn="just">
              <a:buNone/>
            </a:pPr>
            <a:r>
              <a:rPr lang="tr-TR" sz="1500" dirty="0" smtClean="0"/>
              <a:t>	Aylık </a:t>
            </a:r>
            <a:r>
              <a:rPr lang="tr-TR" sz="1500" dirty="0"/>
              <a:t>prim ve hizmet belgesinde, hem de işten ayrılış bildirgesinde </a:t>
            </a:r>
            <a:r>
              <a:rPr lang="tr-TR" sz="1500" dirty="0" smtClean="0"/>
              <a:t>çıkış nedeni </a:t>
            </a:r>
            <a:r>
              <a:rPr lang="tr-TR" sz="1500" dirty="0"/>
              <a:t>olarak </a:t>
            </a:r>
            <a:r>
              <a:rPr lang="tr-TR" sz="1500" b="1" dirty="0"/>
              <a:t>“29- İşveren tarafından işçinin ahlak ve </a:t>
            </a:r>
            <a:r>
              <a:rPr lang="tr-TR" sz="1500" b="1" dirty="0" smtClean="0"/>
              <a:t>iyi niyet kurallarına </a:t>
            </a:r>
            <a:r>
              <a:rPr lang="tr-TR" sz="1500" b="1" dirty="0"/>
              <a:t>aykırı davranışı nedeni ile fesih” </a:t>
            </a:r>
            <a:r>
              <a:rPr lang="tr-TR" sz="1500" dirty="0"/>
              <a:t>kodu </a:t>
            </a:r>
            <a:r>
              <a:rPr lang="tr-TR" sz="1500" dirty="0" smtClean="0"/>
              <a:t>seçilmelidir. </a:t>
            </a:r>
            <a:endParaRPr lang="tr-TR" sz="1500" dirty="0"/>
          </a:p>
        </p:txBody>
      </p:sp>
      <p:graphicFrame>
        <p:nvGraphicFramePr>
          <p:cNvPr id="4" name="Diyagram 3"/>
          <p:cNvGraphicFramePr/>
          <p:nvPr/>
        </p:nvGraphicFramePr>
        <p:xfrm>
          <a:off x="457200" y="274638"/>
          <a:ext cx="8229600" cy="5620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47442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792</TotalTime>
  <Words>647</Words>
  <Application>Microsoft Office PowerPoint</Application>
  <PresentationFormat>Ekran Gösterisi (4:3)</PresentationFormat>
  <Paragraphs>152</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Kalabalık</vt:lpstr>
      <vt:lpstr> Personel Özlük İşleri </vt:lpstr>
      <vt:lpstr>PowerPoint Sunusu</vt:lpstr>
      <vt:lpstr>PowerPoint Sunusu</vt:lpstr>
      <vt:lpstr>PowerPoint Sunusu</vt:lpstr>
      <vt:lpstr>PowerPoint Sunusu</vt:lpstr>
      <vt:lpstr>PowerPoint Sunusu</vt:lpstr>
      <vt:lpstr>PowerPoint Sunusu</vt:lpstr>
      <vt:lpstr>PowerPoint Sunusu</vt:lpstr>
      <vt:lpstr>PowerPoint Sunusu</vt:lpstr>
      <vt:lpstr>Tutanaklar</vt:lpstr>
      <vt:lpstr>PowerPoint Sunusu</vt:lpstr>
      <vt:lpstr>İzin Formları</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 Güvenlik  Personel İşleri ve Diğer Özellikli Konular</dc:title>
  <dc:creator>TUNCAY</dc:creator>
  <cp:lastModifiedBy>Tuncay</cp:lastModifiedBy>
  <cp:revision>79</cp:revision>
  <dcterms:created xsi:type="dcterms:W3CDTF">2017-02-23T18:28:48Z</dcterms:created>
  <dcterms:modified xsi:type="dcterms:W3CDTF">2017-10-18T08:36:51Z</dcterms:modified>
</cp:coreProperties>
</file>